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0" r:id="rId3"/>
    <p:sldId id="258" r:id="rId4"/>
    <p:sldId id="259" r:id="rId5"/>
    <p:sldId id="262" r:id="rId6"/>
    <p:sldId id="263"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66FF99"/>
    <a:srgbClr val="CC99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6" autoAdjust="0"/>
    <p:restoredTop sz="69346" autoAdjust="0"/>
  </p:normalViewPr>
  <p:slideViewPr>
    <p:cSldViewPr snapToGrid="0">
      <p:cViewPr varScale="1">
        <p:scale>
          <a:sx n="48" d="100"/>
          <a:sy n="48" d="100"/>
        </p:scale>
        <p:origin x="124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76A62-E8EB-4CF0-961C-AFDCD6F998EA}" type="datetimeFigureOut">
              <a:rPr lang="en-US" smtClean="0"/>
              <a:t>3/8/2019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E6F0-D0E6-46F3-BEC5-49B6A0373856}" type="slidenum">
              <a:rPr lang="en-US" smtClean="0"/>
              <a:t>‹#›</a:t>
            </a:fld>
            <a:endParaRPr lang="en-US"/>
          </a:p>
        </p:txBody>
      </p:sp>
    </p:spTree>
    <p:extLst>
      <p:ext uri="{BB962C8B-B14F-4D97-AF65-F5344CB8AC3E}">
        <p14:creationId xmlns:p14="http://schemas.microsoft.com/office/powerpoint/2010/main" val="141291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JOINT PROJECT WITH MYSELF AND DR.</a:t>
            </a:r>
            <a:r>
              <a:rPr lang="en-US" baseline="0" dirty="0" smtClean="0"/>
              <a:t> SUSAN WHITELAND</a:t>
            </a:r>
          </a:p>
          <a:p>
            <a:endParaRPr lang="en-US" baseline="0" dirty="0" smtClean="0"/>
          </a:p>
          <a:p>
            <a:endParaRPr lang="en-US" baseline="0" dirty="0" smtClean="0"/>
          </a:p>
          <a:p>
            <a:r>
              <a:rPr lang="en-US" baseline="0" dirty="0" smtClean="0"/>
              <a:t>*Tomb Giovanni da </a:t>
            </a:r>
            <a:r>
              <a:rPr lang="en-US" baseline="0" dirty="0" err="1" smtClean="0"/>
              <a:t>Legano</a:t>
            </a:r>
            <a:r>
              <a:rPr lang="en-US" baseline="0" dirty="0" smtClean="0"/>
              <a:t>, relief of students from the University of Bologna, 1386</a:t>
            </a:r>
          </a:p>
        </p:txBody>
      </p:sp>
      <p:sp>
        <p:nvSpPr>
          <p:cNvPr id="4" name="Slide Number Placeholder 3"/>
          <p:cNvSpPr>
            <a:spLocks noGrp="1"/>
          </p:cNvSpPr>
          <p:nvPr>
            <p:ph type="sldNum" sz="quarter" idx="10"/>
          </p:nvPr>
        </p:nvSpPr>
        <p:spPr/>
        <p:txBody>
          <a:bodyPr/>
          <a:lstStyle/>
          <a:p>
            <a:fld id="{9BC2E6F0-D0E6-46F3-BEC5-49B6A0373856}" type="slidenum">
              <a:rPr lang="en-US" smtClean="0"/>
              <a:t>1</a:t>
            </a:fld>
            <a:endParaRPr lang="en-US"/>
          </a:p>
        </p:txBody>
      </p:sp>
    </p:spTree>
    <p:extLst>
      <p:ext uri="{BB962C8B-B14F-4D97-AF65-F5344CB8AC3E}">
        <p14:creationId xmlns:p14="http://schemas.microsoft.com/office/powerpoint/2010/main" val="120380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THE GOAL WAS ESTABLISHED, AND THE SUPPORT OF ASSESSMENT SECURED, MOVED ONTO RECRUITMENT</a:t>
            </a:r>
          </a:p>
          <a:p>
            <a:endParaRPr lang="en-US" baseline="0" dirty="0" smtClean="0"/>
          </a:p>
          <a:p>
            <a:r>
              <a:rPr lang="en-US" baseline="0" dirty="0" smtClean="0"/>
              <a:t>POSTER CAMPAIGN AND DIRECT CONTACT</a:t>
            </a:r>
          </a:p>
          <a:p>
            <a:endParaRPr lang="en-US" baseline="0" dirty="0" smtClean="0"/>
          </a:p>
          <a:p>
            <a:r>
              <a:rPr lang="en-US" baseline="0" dirty="0" smtClean="0"/>
              <a:t>CANDIATES USED A GOOGLE FORM TO APPLY, A METHOD THAT PROVIDED US WITH MORE INFORMATION ABOUT THEIR POSITION IN THE PROGRAM</a:t>
            </a:r>
          </a:p>
          <a:p>
            <a:endParaRPr lang="en-US" baseline="0" dirty="0" smtClean="0"/>
          </a:p>
          <a:p>
            <a:r>
              <a:rPr lang="en-US" baseline="0" dirty="0" smtClean="0"/>
              <a:t>	- CLASSES TAKEN SO FAR, ACADEMIC YEAR…AND WHETHER THEY HAD EVER TAKEN THE TEST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SEVEN</a:t>
            </a:r>
            <a:r>
              <a:rPr lang="en-US" baseline="0" dirty="0" smtClean="0"/>
              <a:t> STUDENTS WERE ACCEPTED INTO THE BOOTCAMP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 SCEHDULED TO TAKE PLACE OVER THE COURSE OF THREE DAYS IN EARLY MARCH</a:t>
            </a:r>
            <a:endParaRPr lang="en-US" dirty="0" smtClean="0"/>
          </a:p>
          <a:p>
            <a:endParaRPr lang="en-US" dirty="0"/>
          </a:p>
        </p:txBody>
      </p:sp>
      <p:sp>
        <p:nvSpPr>
          <p:cNvPr id="4" name="Slide Number Placeholder 3"/>
          <p:cNvSpPr>
            <a:spLocks noGrp="1"/>
          </p:cNvSpPr>
          <p:nvPr>
            <p:ph type="sldNum" sz="quarter" idx="10"/>
          </p:nvPr>
        </p:nvSpPr>
        <p:spPr/>
        <p:txBody>
          <a:bodyPr/>
          <a:lstStyle/>
          <a:p>
            <a:fld id="{9BC2E6F0-D0E6-46F3-BEC5-49B6A0373856}" type="slidenum">
              <a:rPr lang="en-US" smtClean="0"/>
              <a:t>2</a:t>
            </a:fld>
            <a:endParaRPr lang="en-US"/>
          </a:p>
        </p:txBody>
      </p:sp>
    </p:spTree>
    <p:extLst>
      <p:ext uri="{BB962C8B-B14F-4D97-AF65-F5344CB8AC3E}">
        <p14:creationId xmlns:p14="http://schemas.microsoft.com/office/powerpoint/2010/main" val="90804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Detail Of </a:t>
            </a:r>
            <a:r>
              <a:rPr lang="en-US" sz="1200" b="0" i="0" kern="1200" dirty="0" err="1" smtClean="0">
                <a:solidFill>
                  <a:schemeClr val="tx1"/>
                </a:solidFill>
                <a:effectLst/>
                <a:latin typeface="+mn-lt"/>
                <a:ea typeface="+mn-ea"/>
                <a:cs typeface="+mn-cs"/>
              </a:rPr>
              <a:t>Wildunger</a:t>
            </a:r>
            <a:r>
              <a:rPr lang="en-US" sz="1200" b="0" i="0" kern="1200" dirty="0" smtClean="0">
                <a:solidFill>
                  <a:schemeClr val="tx1"/>
                </a:solidFill>
                <a:effectLst/>
                <a:latin typeface="+mn-lt"/>
                <a:ea typeface="+mn-ea"/>
                <a:cs typeface="+mn-cs"/>
              </a:rPr>
              <a:t> Altar, Circa 1403 by Conrad Von </a:t>
            </a:r>
            <a:r>
              <a:rPr lang="en-US" sz="1200" b="0" i="0" kern="1200" dirty="0" err="1" smtClean="0">
                <a:solidFill>
                  <a:schemeClr val="tx1"/>
                </a:solidFill>
                <a:effectLst/>
                <a:latin typeface="+mn-lt"/>
                <a:ea typeface="+mn-ea"/>
                <a:cs typeface="+mn-cs"/>
              </a:rPr>
              <a:t>Soest</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BC2E6F0-D0E6-46F3-BEC5-49B6A0373856}" type="slidenum">
              <a:rPr lang="en-US" smtClean="0"/>
              <a:t>3</a:t>
            </a:fld>
            <a:endParaRPr lang="en-US"/>
          </a:p>
        </p:txBody>
      </p:sp>
    </p:spTree>
    <p:extLst>
      <p:ext uri="{BB962C8B-B14F-4D97-AF65-F5344CB8AC3E}">
        <p14:creationId xmlns:p14="http://schemas.microsoft.com/office/powerpoint/2010/main" val="378295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a:t>
            </a:r>
            <a:r>
              <a:rPr lang="en-US" baseline="0" dirty="0" smtClean="0"/>
              <a:t> IMPROVEMENT – BUT AT THIS TIME WE CANNOT BE CERTAIN THAT THE IMPACTING VARIABLE WAS THE FLASHCARDS AND COLLBORATIVE LEARNING MODEL OR THE TAKING OF THE PRACTICE TEST</a:t>
            </a:r>
          </a:p>
          <a:p>
            <a:endParaRPr lang="en-US" baseline="0" dirty="0" smtClean="0"/>
          </a:p>
          <a:p>
            <a:r>
              <a:rPr lang="en-US" baseline="0" dirty="0" smtClean="0"/>
              <a:t>COLLABORATIVE CREATED LESS ANIXETY – DIVISION AND SHARING</a:t>
            </a:r>
          </a:p>
          <a:p>
            <a:r>
              <a:rPr lang="en-US" baseline="0" dirty="0" smtClean="0"/>
              <a:t>PROVIDED A DATABASE OF SHARED MATERIAL THAT CAN BE USED GOING FORWARD</a:t>
            </a:r>
          </a:p>
          <a:p>
            <a:r>
              <a:rPr lang="en-US" baseline="0" dirty="0" smtClean="0"/>
              <a:t>CREATED A COMMUNITY OF STUDENTS WHO CAN STUDY WITH AND SUPPORT ONE ANOTHER GOINGIN THE FUTURE</a:t>
            </a:r>
          </a:p>
          <a:p>
            <a:endParaRPr lang="en-US" baseline="0" dirty="0" smtClean="0"/>
          </a:p>
          <a:p>
            <a:r>
              <a:rPr lang="en-US" baseline="0" dirty="0" smtClean="0"/>
              <a:t>AS AN ADENDUM: WE JUST HEARD FROM A STUDENT WHO PASSED THE PRAXIS LAST WEEK. HER METHOD WAS TO USE THE FIRST PRACTUCE TEST WE ADMINISTERED FOLLOWED BY QUIZLET FLASHCARDS TURNED INTO TESTING QUESTIONS. WHILE NOT DIRECTLY CONNECTED TO THE BOOT CAMP PER SE, IT DOES PROVIDE ADJACENT EVIDENCE THAT THIS APPROACH IS VALID AND WILL ASSIST STUDENTS IN PASSING THE PRAXIS.</a:t>
            </a:r>
          </a:p>
          <a:p>
            <a:endParaRPr lang="en-US" baseline="0" dirty="0" smtClean="0"/>
          </a:p>
          <a:p>
            <a:r>
              <a:rPr lang="en-US" baseline="0" dirty="0" err="1" smtClean="0"/>
              <a:t>Robinet</a:t>
            </a:r>
            <a:r>
              <a:rPr lang="en-US" baseline="0" dirty="0" smtClean="0"/>
              <a:t> </a:t>
            </a:r>
            <a:r>
              <a:rPr lang="en-US" baseline="0" dirty="0" err="1" smtClean="0"/>
              <a:t>Testard</a:t>
            </a:r>
            <a:r>
              <a:rPr lang="en-US" baseline="0" dirty="0" smtClean="0"/>
              <a:t>, “</a:t>
            </a:r>
            <a:r>
              <a:rPr lang="en-US" sz="1200" b="0" i="0" kern="1200" dirty="0" smtClean="0">
                <a:solidFill>
                  <a:schemeClr val="tx1"/>
                </a:solidFill>
                <a:effectLst/>
                <a:latin typeface="+mn-lt"/>
                <a:ea typeface="+mn-ea"/>
                <a:cs typeface="+mn-cs"/>
              </a:rPr>
              <a:t>Penelope writes a letter to her husband Odysseus,” from </a:t>
            </a:r>
            <a:r>
              <a:rPr lang="en-US" sz="1200" b="0" i="0" kern="1200" dirty="0" err="1" smtClean="0">
                <a:solidFill>
                  <a:schemeClr val="tx1"/>
                </a:solidFill>
                <a:effectLst/>
                <a:latin typeface="+mn-lt"/>
                <a:ea typeface="+mn-ea"/>
                <a:cs typeface="+mn-cs"/>
              </a:rPr>
              <a:t>Octavien</a:t>
            </a:r>
            <a:r>
              <a:rPr lang="en-US" sz="1200" b="0" i="0" kern="1200" dirty="0" smtClean="0">
                <a:solidFill>
                  <a:schemeClr val="tx1"/>
                </a:solidFill>
                <a:effectLst/>
                <a:latin typeface="+mn-lt"/>
                <a:ea typeface="+mn-ea"/>
                <a:cs typeface="+mn-cs"/>
              </a:rPr>
              <a:t> de Saint-</a:t>
            </a:r>
            <a:r>
              <a:rPr lang="en-US" sz="1200" b="0" i="0" kern="1200" dirty="0" err="1" smtClean="0">
                <a:solidFill>
                  <a:schemeClr val="tx1"/>
                </a:solidFill>
                <a:effectLst/>
                <a:latin typeface="+mn-lt"/>
                <a:ea typeface="+mn-ea"/>
                <a:cs typeface="+mn-cs"/>
              </a:rPr>
              <a:t>Gelais's</a:t>
            </a:r>
            <a:r>
              <a:rPr lang="en-US" sz="1200" b="0" i="0" kern="1200" dirty="0" smtClean="0">
                <a:solidFill>
                  <a:schemeClr val="tx1"/>
                </a:solidFill>
                <a:effectLst/>
                <a:latin typeface="+mn-lt"/>
                <a:ea typeface="+mn-ea"/>
                <a:cs typeface="+mn-cs"/>
              </a:rPr>
              <a:t> translation of </a:t>
            </a:r>
            <a:r>
              <a:rPr lang="en-US" sz="1200" b="0" i="1" kern="1200" dirty="0" smtClean="0">
                <a:solidFill>
                  <a:schemeClr val="tx1"/>
                </a:solidFill>
                <a:effectLst/>
                <a:latin typeface="+mn-lt"/>
                <a:ea typeface="+mn-ea"/>
                <a:cs typeface="+mn-cs"/>
              </a:rPr>
              <a:t>Ovid's </a:t>
            </a:r>
            <a:r>
              <a:rPr lang="en-US" sz="1200" b="0" i="1" kern="1200" dirty="0" err="1" smtClean="0">
                <a:solidFill>
                  <a:schemeClr val="tx1"/>
                </a:solidFill>
                <a:effectLst/>
                <a:latin typeface="+mn-lt"/>
                <a:ea typeface="+mn-ea"/>
                <a:cs typeface="+mn-cs"/>
              </a:rPr>
              <a:t>Heroides</a:t>
            </a:r>
            <a:r>
              <a:rPr lang="en-US" sz="1200" b="0" i="0" kern="1200" dirty="0" smtClean="0">
                <a:solidFill>
                  <a:schemeClr val="tx1"/>
                </a:solidFill>
                <a:effectLst/>
                <a:latin typeface="+mn-lt"/>
                <a:ea typeface="+mn-ea"/>
                <a:cs typeface="+mn-cs"/>
              </a:rPr>
              <a:t>, 1497</a:t>
            </a:r>
            <a:endParaRPr lang="en-US" dirty="0"/>
          </a:p>
        </p:txBody>
      </p:sp>
      <p:sp>
        <p:nvSpPr>
          <p:cNvPr id="4" name="Slide Number Placeholder 3"/>
          <p:cNvSpPr>
            <a:spLocks noGrp="1"/>
          </p:cNvSpPr>
          <p:nvPr>
            <p:ph type="sldNum" sz="quarter" idx="10"/>
          </p:nvPr>
        </p:nvSpPr>
        <p:spPr/>
        <p:txBody>
          <a:bodyPr/>
          <a:lstStyle/>
          <a:p>
            <a:fld id="{9BC2E6F0-D0E6-46F3-BEC5-49B6A0373856}" type="slidenum">
              <a:rPr lang="en-US" smtClean="0"/>
              <a:t>4</a:t>
            </a:fld>
            <a:endParaRPr lang="en-US"/>
          </a:p>
        </p:txBody>
      </p:sp>
    </p:spTree>
    <p:extLst>
      <p:ext uri="{BB962C8B-B14F-4D97-AF65-F5344CB8AC3E}">
        <p14:creationId xmlns:p14="http://schemas.microsoft.com/office/powerpoint/2010/main" val="293902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COLLABORATIVE CREATED LESS ANIXETY – DIVISION AND SHARING</a:t>
            </a:r>
          </a:p>
          <a:p>
            <a:endParaRPr lang="en-US" baseline="0" dirty="0" smtClean="0"/>
          </a:p>
          <a:p>
            <a:r>
              <a:rPr lang="en-US" baseline="0" dirty="0" smtClean="0"/>
              <a:t>Q2: “</a:t>
            </a:r>
            <a:r>
              <a:rPr lang="en-US" sz="1200" b="0" i="0" kern="1200" dirty="0" smtClean="0">
                <a:solidFill>
                  <a:schemeClr val="tx1"/>
                </a:solidFill>
                <a:effectLst/>
                <a:latin typeface="+mn-lt"/>
                <a:ea typeface="+mn-ea"/>
                <a:cs typeface="+mn-cs"/>
              </a:rPr>
              <a:t>Do you feel that creating the Quizlet flashcards during the boot camp was helpful to you as a way to prepare for the Praxis Art Content exam? Please explain your answer.”</a:t>
            </a:r>
            <a:endParaRPr lang="en-US" sz="1200" b="0" i="0" kern="1200" baseline="0" dirty="0" smtClean="0">
              <a:solidFill>
                <a:schemeClr val="tx1"/>
              </a:solidFill>
              <a:effectLst/>
              <a:latin typeface="+mn-lt"/>
              <a:ea typeface="+mn-ea"/>
              <a:cs typeface="+mn-cs"/>
            </a:endParaRPr>
          </a:p>
          <a:p>
            <a:r>
              <a:rPr lang="en-US" baseline="0" dirty="0" smtClean="0"/>
              <a:t>	- PROVIDED A DATABASE OF SHARED MATERIAL THAT CAN BE USED GOING FORWARD</a:t>
            </a:r>
          </a:p>
          <a:p>
            <a:endParaRPr lang="en-US" baseline="0" dirty="0" smtClean="0"/>
          </a:p>
          <a:p>
            <a:r>
              <a:rPr lang="en-US" baseline="0" dirty="0" smtClean="0"/>
              <a:t>Q3: “</a:t>
            </a:r>
            <a:r>
              <a:rPr lang="en-US" sz="1200" b="0" i="0" kern="1200" dirty="0" smtClean="0">
                <a:solidFill>
                  <a:schemeClr val="tx1"/>
                </a:solidFill>
                <a:effectLst/>
                <a:latin typeface="+mn-lt"/>
                <a:ea typeface="+mn-ea"/>
                <a:cs typeface="+mn-cs"/>
              </a:rPr>
              <a:t>Do you feel that presenting your flashcards and responding to other presenters during the boot camp was helpful to you as a way to prepare for the Praxis Art Content exam? Why or why not?”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	- NOT PERFECT FORMULA – MIGHT NEED TO WORK ON THE PRESENTATION ASPECT</a:t>
            </a:r>
          </a:p>
          <a:p>
            <a:endParaRPr lang="en-US" sz="1200" b="0" i="0" kern="1200" baseline="0" dirty="0" smtClean="0">
              <a:solidFill>
                <a:schemeClr val="tx1"/>
              </a:solidFill>
              <a:effectLst/>
              <a:latin typeface="+mn-lt"/>
              <a:ea typeface="+mn-ea"/>
              <a:cs typeface="+mn-cs"/>
            </a:endParaRPr>
          </a:p>
          <a:p>
            <a:endParaRPr lang="en-US" baseline="0" dirty="0" smtClean="0"/>
          </a:p>
          <a:p>
            <a:endParaRPr lang="en-US" baseline="0" dirty="0" smtClean="0"/>
          </a:p>
          <a:p>
            <a:r>
              <a:rPr lang="en-US" baseline="0" dirty="0" smtClean="0"/>
              <a:t>CREATED A COMMUNITY OF STUDENTS WHO CAN STUDY WITH AND SUPPORT ONE ANOTHER GOINGIN THE FUTURE</a:t>
            </a:r>
          </a:p>
          <a:p>
            <a:endParaRPr lang="en-US" baseline="0" dirty="0" smtClean="0"/>
          </a:p>
          <a:p>
            <a:r>
              <a:rPr lang="en-US" baseline="0" dirty="0" smtClean="0"/>
              <a:t>AS AN ADENDUM: WE JUST HEARD FROM A STUDENT WHO PASSED THE PRAXIS LAST WEEK. HER METHOD WAS TO USE THE FIRST PRACTUCE TEST WE ADMINISTERED FOLLOWED BY QUIZLET FLASHCARDS TURNED INTO TESTING QUESTIONS. WHILE NOT DIRECTLY CONNECTED TO THE BOOT CAMP PER SE, IT DOES PROVIDE ADJACENT EVIDENCE THAT THIS APPROACH IS VALID AND WILL ASSIST STUDENTS IN PASSING THE PRAXIS.</a:t>
            </a:r>
          </a:p>
          <a:p>
            <a:endParaRPr lang="en-US" baseline="0" dirty="0" smtClean="0"/>
          </a:p>
          <a:p>
            <a:r>
              <a:rPr lang="en-US" baseline="0" dirty="0" err="1" smtClean="0"/>
              <a:t>Robinet</a:t>
            </a:r>
            <a:r>
              <a:rPr lang="en-US" baseline="0" dirty="0" smtClean="0"/>
              <a:t> </a:t>
            </a:r>
            <a:r>
              <a:rPr lang="en-US" baseline="0" dirty="0" err="1" smtClean="0"/>
              <a:t>Testard</a:t>
            </a:r>
            <a:r>
              <a:rPr lang="en-US" baseline="0" dirty="0" smtClean="0"/>
              <a:t>, “</a:t>
            </a:r>
            <a:r>
              <a:rPr lang="en-US" sz="1200" b="0" i="0" kern="1200" dirty="0" smtClean="0">
                <a:solidFill>
                  <a:schemeClr val="tx1"/>
                </a:solidFill>
                <a:effectLst/>
                <a:latin typeface="+mn-lt"/>
                <a:ea typeface="+mn-ea"/>
                <a:cs typeface="+mn-cs"/>
              </a:rPr>
              <a:t>Penelope writes a letter to her husband Odysseus,” from </a:t>
            </a:r>
            <a:r>
              <a:rPr lang="en-US" sz="1200" b="0" i="0" kern="1200" dirty="0" err="1" smtClean="0">
                <a:solidFill>
                  <a:schemeClr val="tx1"/>
                </a:solidFill>
                <a:effectLst/>
                <a:latin typeface="+mn-lt"/>
                <a:ea typeface="+mn-ea"/>
                <a:cs typeface="+mn-cs"/>
              </a:rPr>
              <a:t>Octavien</a:t>
            </a:r>
            <a:r>
              <a:rPr lang="en-US" sz="1200" b="0" i="0" kern="1200" dirty="0" smtClean="0">
                <a:solidFill>
                  <a:schemeClr val="tx1"/>
                </a:solidFill>
                <a:effectLst/>
                <a:latin typeface="+mn-lt"/>
                <a:ea typeface="+mn-ea"/>
                <a:cs typeface="+mn-cs"/>
              </a:rPr>
              <a:t> de Saint-</a:t>
            </a:r>
            <a:r>
              <a:rPr lang="en-US" sz="1200" b="0" i="0" kern="1200" dirty="0" err="1" smtClean="0">
                <a:solidFill>
                  <a:schemeClr val="tx1"/>
                </a:solidFill>
                <a:effectLst/>
                <a:latin typeface="+mn-lt"/>
                <a:ea typeface="+mn-ea"/>
                <a:cs typeface="+mn-cs"/>
              </a:rPr>
              <a:t>Gelais's</a:t>
            </a:r>
            <a:r>
              <a:rPr lang="en-US" sz="1200" b="0" i="0" kern="1200" dirty="0" smtClean="0">
                <a:solidFill>
                  <a:schemeClr val="tx1"/>
                </a:solidFill>
                <a:effectLst/>
                <a:latin typeface="+mn-lt"/>
                <a:ea typeface="+mn-ea"/>
                <a:cs typeface="+mn-cs"/>
              </a:rPr>
              <a:t> translation of </a:t>
            </a:r>
            <a:r>
              <a:rPr lang="en-US" sz="1200" b="0" i="1" kern="1200" dirty="0" smtClean="0">
                <a:solidFill>
                  <a:schemeClr val="tx1"/>
                </a:solidFill>
                <a:effectLst/>
                <a:latin typeface="+mn-lt"/>
                <a:ea typeface="+mn-ea"/>
                <a:cs typeface="+mn-cs"/>
              </a:rPr>
              <a:t>Ovid's </a:t>
            </a:r>
            <a:r>
              <a:rPr lang="en-US" sz="1200" b="0" i="1" kern="1200" dirty="0" err="1" smtClean="0">
                <a:solidFill>
                  <a:schemeClr val="tx1"/>
                </a:solidFill>
                <a:effectLst/>
                <a:latin typeface="+mn-lt"/>
                <a:ea typeface="+mn-ea"/>
                <a:cs typeface="+mn-cs"/>
              </a:rPr>
              <a:t>Heroides</a:t>
            </a:r>
            <a:r>
              <a:rPr lang="en-US" sz="1200" b="0" i="0" kern="1200" dirty="0" smtClean="0">
                <a:solidFill>
                  <a:schemeClr val="tx1"/>
                </a:solidFill>
                <a:effectLst/>
                <a:latin typeface="+mn-lt"/>
                <a:ea typeface="+mn-ea"/>
                <a:cs typeface="+mn-cs"/>
              </a:rPr>
              <a:t>, 1497</a:t>
            </a:r>
            <a:endParaRPr lang="en-US" dirty="0"/>
          </a:p>
        </p:txBody>
      </p:sp>
      <p:sp>
        <p:nvSpPr>
          <p:cNvPr id="4" name="Slide Number Placeholder 3"/>
          <p:cNvSpPr>
            <a:spLocks noGrp="1"/>
          </p:cNvSpPr>
          <p:nvPr>
            <p:ph type="sldNum" sz="quarter" idx="10"/>
          </p:nvPr>
        </p:nvSpPr>
        <p:spPr/>
        <p:txBody>
          <a:bodyPr/>
          <a:lstStyle/>
          <a:p>
            <a:fld id="{9BC2E6F0-D0E6-46F3-BEC5-49B6A0373856}" type="slidenum">
              <a:rPr lang="en-US" smtClean="0"/>
              <a:t>5</a:t>
            </a:fld>
            <a:endParaRPr lang="en-US"/>
          </a:p>
        </p:txBody>
      </p:sp>
    </p:spTree>
    <p:extLst>
      <p:ext uri="{BB962C8B-B14F-4D97-AF65-F5344CB8AC3E}">
        <p14:creationId xmlns:p14="http://schemas.microsoft.com/office/powerpoint/2010/main" val="306555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COLLABORATIVE CREATED LESS ANIXETY – DIVISION AND SHARING</a:t>
            </a:r>
          </a:p>
          <a:p>
            <a:endParaRPr lang="en-US" baseline="0" dirty="0" smtClean="0"/>
          </a:p>
          <a:p>
            <a:r>
              <a:rPr lang="en-US" baseline="0" dirty="0" smtClean="0"/>
              <a:t>Q2: “</a:t>
            </a:r>
            <a:r>
              <a:rPr lang="en-US" sz="1200" b="0" i="0" kern="1200" dirty="0" smtClean="0">
                <a:solidFill>
                  <a:schemeClr val="tx1"/>
                </a:solidFill>
                <a:effectLst/>
                <a:latin typeface="+mn-lt"/>
                <a:ea typeface="+mn-ea"/>
                <a:cs typeface="+mn-cs"/>
              </a:rPr>
              <a:t>Do you feel that creating the Quizlet flashcards during the boot camp was helpful to you as a way to prepare for the Praxis Art Content exam? Please explain your answer.”</a:t>
            </a:r>
            <a:endParaRPr lang="en-US" sz="1200" b="0" i="0" kern="1200" baseline="0" dirty="0" smtClean="0">
              <a:solidFill>
                <a:schemeClr val="tx1"/>
              </a:solidFill>
              <a:effectLst/>
              <a:latin typeface="+mn-lt"/>
              <a:ea typeface="+mn-ea"/>
              <a:cs typeface="+mn-cs"/>
            </a:endParaRPr>
          </a:p>
          <a:p>
            <a:r>
              <a:rPr lang="en-US" baseline="0" dirty="0" smtClean="0"/>
              <a:t>	- PROVIDED A DATABASE OF SHARED MATERIAL THAT CAN BE USED GOING FORWARD</a:t>
            </a:r>
          </a:p>
          <a:p>
            <a:endParaRPr lang="en-US" baseline="0" dirty="0" smtClean="0"/>
          </a:p>
          <a:p>
            <a:r>
              <a:rPr lang="en-US" baseline="0" dirty="0" smtClean="0"/>
              <a:t>Q3: “</a:t>
            </a:r>
            <a:r>
              <a:rPr lang="en-US" sz="1200" b="0" i="0" kern="1200" dirty="0" smtClean="0">
                <a:solidFill>
                  <a:schemeClr val="tx1"/>
                </a:solidFill>
                <a:effectLst/>
                <a:latin typeface="+mn-lt"/>
                <a:ea typeface="+mn-ea"/>
                <a:cs typeface="+mn-cs"/>
              </a:rPr>
              <a:t>Do you feel that presenting your flashcards and responding to other presenters during the boot camp was helpful to you as a way to prepare for the Praxis Art Content exam? Why or why not?”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	- NOT PERFECT FORMULA – MIGHT NEED TO WORK ON THE PRESENTATION ASPECT</a:t>
            </a:r>
          </a:p>
          <a:p>
            <a:endParaRPr lang="en-US" sz="1200" b="0" i="0" kern="1200" baseline="0" dirty="0" smtClean="0">
              <a:solidFill>
                <a:schemeClr val="tx1"/>
              </a:solidFill>
              <a:effectLst/>
              <a:latin typeface="+mn-lt"/>
              <a:ea typeface="+mn-ea"/>
              <a:cs typeface="+mn-cs"/>
            </a:endParaRPr>
          </a:p>
          <a:p>
            <a:endParaRPr lang="en-US" baseline="0" dirty="0" smtClean="0"/>
          </a:p>
          <a:p>
            <a:endParaRPr lang="en-US" baseline="0" dirty="0" smtClean="0"/>
          </a:p>
          <a:p>
            <a:r>
              <a:rPr lang="en-US" baseline="0" dirty="0" smtClean="0"/>
              <a:t>CREATED A COMMUNITY OF STUDENTS WHO CAN STUDY WITH AND SUPPORT ONE ANOTHER GOINGIN THE FUTURE</a:t>
            </a:r>
          </a:p>
          <a:p>
            <a:endParaRPr lang="en-US" baseline="0" dirty="0" smtClean="0"/>
          </a:p>
          <a:p>
            <a:r>
              <a:rPr lang="en-US" baseline="0" dirty="0" smtClean="0"/>
              <a:t>AS AN ADENDUM: WE JUST HEARD FROM A STUDENT WHO PASSED THE PRAXIS LAST WEEK. HER METHOD WAS TO USE THE FIRST PRACTUCE TEST WE ADMINISTERED FOLLOWED BY QUIZLET FLASHCARDS TURNED INTO TESTING QUESTIONS. WHILE NOT DIRECTLY CONNECTED TO THE BOOT CAMP PER SE, IT DOES PROVIDE ADJACENT EVIDENCE THAT THIS APPROACH IS VALID AND WILL ASSIST STUDENTS IN PASSING THE PRAXIS.</a:t>
            </a:r>
          </a:p>
          <a:p>
            <a:endParaRPr lang="en-US" baseline="0" dirty="0" smtClean="0"/>
          </a:p>
          <a:p>
            <a:r>
              <a:rPr lang="en-US" baseline="0" dirty="0" err="1" smtClean="0"/>
              <a:t>Robinet</a:t>
            </a:r>
            <a:r>
              <a:rPr lang="en-US" baseline="0" dirty="0" smtClean="0"/>
              <a:t> </a:t>
            </a:r>
            <a:r>
              <a:rPr lang="en-US" baseline="0" dirty="0" err="1" smtClean="0"/>
              <a:t>Testard</a:t>
            </a:r>
            <a:r>
              <a:rPr lang="en-US" baseline="0" dirty="0" smtClean="0"/>
              <a:t>, “</a:t>
            </a:r>
            <a:r>
              <a:rPr lang="en-US" sz="1200" b="0" i="0" kern="1200" dirty="0" smtClean="0">
                <a:solidFill>
                  <a:schemeClr val="tx1"/>
                </a:solidFill>
                <a:effectLst/>
                <a:latin typeface="+mn-lt"/>
                <a:ea typeface="+mn-ea"/>
                <a:cs typeface="+mn-cs"/>
              </a:rPr>
              <a:t>Penelope writes a letter to her husband Odysseus,” from </a:t>
            </a:r>
            <a:r>
              <a:rPr lang="en-US" sz="1200" b="0" i="0" kern="1200" dirty="0" err="1" smtClean="0">
                <a:solidFill>
                  <a:schemeClr val="tx1"/>
                </a:solidFill>
                <a:effectLst/>
                <a:latin typeface="+mn-lt"/>
                <a:ea typeface="+mn-ea"/>
                <a:cs typeface="+mn-cs"/>
              </a:rPr>
              <a:t>Octavien</a:t>
            </a:r>
            <a:r>
              <a:rPr lang="en-US" sz="1200" b="0" i="0" kern="1200" dirty="0" smtClean="0">
                <a:solidFill>
                  <a:schemeClr val="tx1"/>
                </a:solidFill>
                <a:effectLst/>
                <a:latin typeface="+mn-lt"/>
                <a:ea typeface="+mn-ea"/>
                <a:cs typeface="+mn-cs"/>
              </a:rPr>
              <a:t> de Saint-</a:t>
            </a:r>
            <a:r>
              <a:rPr lang="en-US" sz="1200" b="0" i="0" kern="1200" dirty="0" err="1" smtClean="0">
                <a:solidFill>
                  <a:schemeClr val="tx1"/>
                </a:solidFill>
                <a:effectLst/>
                <a:latin typeface="+mn-lt"/>
                <a:ea typeface="+mn-ea"/>
                <a:cs typeface="+mn-cs"/>
              </a:rPr>
              <a:t>Gelais's</a:t>
            </a:r>
            <a:r>
              <a:rPr lang="en-US" sz="1200" b="0" i="0" kern="1200" dirty="0" smtClean="0">
                <a:solidFill>
                  <a:schemeClr val="tx1"/>
                </a:solidFill>
                <a:effectLst/>
                <a:latin typeface="+mn-lt"/>
                <a:ea typeface="+mn-ea"/>
                <a:cs typeface="+mn-cs"/>
              </a:rPr>
              <a:t> translation of </a:t>
            </a:r>
            <a:r>
              <a:rPr lang="en-US" sz="1200" b="0" i="1" kern="1200" dirty="0" smtClean="0">
                <a:solidFill>
                  <a:schemeClr val="tx1"/>
                </a:solidFill>
                <a:effectLst/>
                <a:latin typeface="+mn-lt"/>
                <a:ea typeface="+mn-ea"/>
                <a:cs typeface="+mn-cs"/>
              </a:rPr>
              <a:t>Ovid's </a:t>
            </a:r>
            <a:r>
              <a:rPr lang="en-US" sz="1200" b="0" i="1" kern="1200" dirty="0" err="1" smtClean="0">
                <a:solidFill>
                  <a:schemeClr val="tx1"/>
                </a:solidFill>
                <a:effectLst/>
                <a:latin typeface="+mn-lt"/>
                <a:ea typeface="+mn-ea"/>
                <a:cs typeface="+mn-cs"/>
              </a:rPr>
              <a:t>Heroides</a:t>
            </a:r>
            <a:r>
              <a:rPr lang="en-US" sz="1200" b="0" i="0" kern="1200" dirty="0" smtClean="0">
                <a:solidFill>
                  <a:schemeClr val="tx1"/>
                </a:solidFill>
                <a:effectLst/>
                <a:latin typeface="+mn-lt"/>
                <a:ea typeface="+mn-ea"/>
                <a:cs typeface="+mn-cs"/>
              </a:rPr>
              <a:t>, 1497</a:t>
            </a:r>
            <a:endParaRPr lang="en-US" dirty="0"/>
          </a:p>
        </p:txBody>
      </p:sp>
      <p:sp>
        <p:nvSpPr>
          <p:cNvPr id="4" name="Slide Number Placeholder 3"/>
          <p:cNvSpPr>
            <a:spLocks noGrp="1"/>
          </p:cNvSpPr>
          <p:nvPr>
            <p:ph type="sldNum" sz="quarter" idx="10"/>
          </p:nvPr>
        </p:nvSpPr>
        <p:spPr/>
        <p:txBody>
          <a:bodyPr/>
          <a:lstStyle/>
          <a:p>
            <a:fld id="{9BC2E6F0-D0E6-46F3-BEC5-49B6A0373856}" type="slidenum">
              <a:rPr lang="en-US" smtClean="0"/>
              <a:t>6</a:t>
            </a:fld>
            <a:endParaRPr lang="en-US"/>
          </a:p>
        </p:txBody>
      </p:sp>
    </p:spTree>
    <p:extLst>
      <p:ext uri="{BB962C8B-B14F-4D97-AF65-F5344CB8AC3E}">
        <p14:creationId xmlns:p14="http://schemas.microsoft.com/office/powerpoint/2010/main" val="4571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COLLABORATIVE CREATED LESS ANIXETY – DIVISION AND SHARING</a:t>
            </a:r>
          </a:p>
          <a:p>
            <a:endParaRPr lang="en-US" baseline="0" dirty="0" smtClean="0"/>
          </a:p>
          <a:p>
            <a:r>
              <a:rPr lang="en-US" baseline="0" dirty="0" smtClean="0"/>
              <a:t>Q2: “</a:t>
            </a:r>
            <a:r>
              <a:rPr lang="en-US" sz="1200" b="0" i="0" kern="1200" dirty="0" smtClean="0">
                <a:solidFill>
                  <a:schemeClr val="tx1"/>
                </a:solidFill>
                <a:effectLst/>
                <a:latin typeface="+mn-lt"/>
                <a:ea typeface="+mn-ea"/>
                <a:cs typeface="+mn-cs"/>
              </a:rPr>
              <a:t>Do you feel that creating the Quizlet flashcards during the boot camp was helpful to you as a way to prepare for the Praxis Art Content exam? Please explain your answer.”</a:t>
            </a:r>
            <a:endParaRPr lang="en-US" sz="1200" b="0" i="0" kern="1200" baseline="0" dirty="0" smtClean="0">
              <a:solidFill>
                <a:schemeClr val="tx1"/>
              </a:solidFill>
              <a:effectLst/>
              <a:latin typeface="+mn-lt"/>
              <a:ea typeface="+mn-ea"/>
              <a:cs typeface="+mn-cs"/>
            </a:endParaRPr>
          </a:p>
          <a:p>
            <a:r>
              <a:rPr lang="en-US" baseline="0" dirty="0" smtClean="0"/>
              <a:t>	- PROVIDED A DATABASE OF SHARED MATERIAL THAT CAN BE USED GOING FORWARD</a:t>
            </a:r>
          </a:p>
          <a:p>
            <a:endParaRPr lang="en-US" baseline="0" dirty="0" smtClean="0"/>
          </a:p>
          <a:p>
            <a:r>
              <a:rPr lang="en-US" baseline="0" dirty="0" smtClean="0"/>
              <a:t>Q3: “</a:t>
            </a:r>
            <a:r>
              <a:rPr lang="en-US" sz="1200" b="0" i="0" kern="1200" dirty="0" smtClean="0">
                <a:solidFill>
                  <a:schemeClr val="tx1"/>
                </a:solidFill>
                <a:effectLst/>
                <a:latin typeface="+mn-lt"/>
                <a:ea typeface="+mn-ea"/>
                <a:cs typeface="+mn-cs"/>
              </a:rPr>
              <a:t>Do you feel that presenting your flashcards and responding to other presenters during the boot camp was helpful to you as a way to prepare for the Praxis Art Content exam? Why or why not?”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	- NOT PERFECT FORMULA – MIGHT NEED TO WORK ON THE PRESENTATION ASPECT</a:t>
            </a:r>
          </a:p>
          <a:p>
            <a:endParaRPr lang="en-US" sz="1200" b="0" i="0" kern="1200" baseline="0" dirty="0" smtClean="0">
              <a:solidFill>
                <a:schemeClr val="tx1"/>
              </a:solidFill>
              <a:effectLst/>
              <a:latin typeface="+mn-lt"/>
              <a:ea typeface="+mn-ea"/>
              <a:cs typeface="+mn-cs"/>
            </a:endParaRPr>
          </a:p>
          <a:p>
            <a:endParaRPr lang="en-US" baseline="0" dirty="0" smtClean="0"/>
          </a:p>
          <a:p>
            <a:endParaRPr lang="en-US" baseline="0" dirty="0" smtClean="0"/>
          </a:p>
          <a:p>
            <a:r>
              <a:rPr lang="en-US" baseline="0" dirty="0" smtClean="0"/>
              <a:t>CREATED A COMMUNITY OF STUDENTS WHO CAN STUDY WITH AND SUPPORT ONE ANOTHER GOINGIN THE FUTURE</a:t>
            </a:r>
          </a:p>
          <a:p>
            <a:endParaRPr lang="en-US" baseline="0" dirty="0" smtClean="0"/>
          </a:p>
          <a:p>
            <a:r>
              <a:rPr lang="en-US" baseline="0" dirty="0" smtClean="0"/>
              <a:t>AS AN ADENDUM: WE JUST HEARD FROM A STUDENT WHO PASSED THE PRAXIS LAST WEEK. HER METHOD WAS TO USE THE FIRST PRACTUCE TEST WE ADMINISTERED FOLLOWED BY QUIZLET FLASHCARDS TURNED INTO TESTING QUESTIONS. WHILE NOT DIRECTLY CONNECTED TO THE BOOT CAMP PER SE, IT DOES PROVIDE ADJACENT EVIDENCE THAT THIS APPROACH IS VALID AND WILL ASSIST STUDENTS IN PASSING THE PRAXIS.</a:t>
            </a:r>
          </a:p>
          <a:p>
            <a:endParaRPr lang="en-US" baseline="0" dirty="0" smtClean="0"/>
          </a:p>
          <a:p>
            <a:r>
              <a:rPr lang="en-US" baseline="0" dirty="0" err="1" smtClean="0"/>
              <a:t>Robinet</a:t>
            </a:r>
            <a:r>
              <a:rPr lang="en-US" baseline="0" dirty="0" smtClean="0"/>
              <a:t> </a:t>
            </a:r>
            <a:r>
              <a:rPr lang="en-US" baseline="0" dirty="0" err="1" smtClean="0"/>
              <a:t>Testard</a:t>
            </a:r>
            <a:r>
              <a:rPr lang="en-US" baseline="0" dirty="0" smtClean="0"/>
              <a:t>, “</a:t>
            </a:r>
            <a:r>
              <a:rPr lang="en-US" sz="1200" b="0" i="0" kern="1200" dirty="0" smtClean="0">
                <a:solidFill>
                  <a:schemeClr val="tx1"/>
                </a:solidFill>
                <a:effectLst/>
                <a:latin typeface="+mn-lt"/>
                <a:ea typeface="+mn-ea"/>
                <a:cs typeface="+mn-cs"/>
              </a:rPr>
              <a:t>Penelope writes a letter to her husband Odysseus,” from </a:t>
            </a:r>
            <a:r>
              <a:rPr lang="en-US" sz="1200" b="0" i="0" kern="1200" dirty="0" err="1" smtClean="0">
                <a:solidFill>
                  <a:schemeClr val="tx1"/>
                </a:solidFill>
                <a:effectLst/>
                <a:latin typeface="+mn-lt"/>
                <a:ea typeface="+mn-ea"/>
                <a:cs typeface="+mn-cs"/>
              </a:rPr>
              <a:t>Octavien</a:t>
            </a:r>
            <a:r>
              <a:rPr lang="en-US" sz="1200" b="0" i="0" kern="1200" dirty="0" smtClean="0">
                <a:solidFill>
                  <a:schemeClr val="tx1"/>
                </a:solidFill>
                <a:effectLst/>
                <a:latin typeface="+mn-lt"/>
                <a:ea typeface="+mn-ea"/>
                <a:cs typeface="+mn-cs"/>
              </a:rPr>
              <a:t> de Saint-</a:t>
            </a:r>
            <a:r>
              <a:rPr lang="en-US" sz="1200" b="0" i="0" kern="1200" dirty="0" err="1" smtClean="0">
                <a:solidFill>
                  <a:schemeClr val="tx1"/>
                </a:solidFill>
                <a:effectLst/>
                <a:latin typeface="+mn-lt"/>
                <a:ea typeface="+mn-ea"/>
                <a:cs typeface="+mn-cs"/>
              </a:rPr>
              <a:t>Gelais's</a:t>
            </a:r>
            <a:r>
              <a:rPr lang="en-US" sz="1200" b="0" i="0" kern="1200" dirty="0" smtClean="0">
                <a:solidFill>
                  <a:schemeClr val="tx1"/>
                </a:solidFill>
                <a:effectLst/>
                <a:latin typeface="+mn-lt"/>
                <a:ea typeface="+mn-ea"/>
                <a:cs typeface="+mn-cs"/>
              </a:rPr>
              <a:t> translation of </a:t>
            </a:r>
            <a:r>
              <a:rPr lang="en-US" sz="1200" b="0" i="1" kern="1200" dirty="0" smtClean="0">
                <a:solidFill>
                  <a:schemeClr val="tx1"/>
                </a:solidFill>
                <a:effectLst/>
                <a:latin typeface="+mn-lt"/>
                <a:ea typeface="+mn-ea"/>
                <a:cs typeface="+mn-cs"/>
              </a:rPr>
              <a:t>Ovid's </a:t>
            </a:r>
            <a:r>
              <a:rPr lang="en-US" sz="1200" b="0" i="1" kern="1200" dirty="0" err="1" smtClean="0">
                <a:solidFill>
                  <a:schemeClr val="tx1"/>
                </a:solidFill>
                <a:effectLst/>
                <a:latin typeface="+mn-lt"/>
                <a:ea typeface="+mn-ea"/>
                <a:cs typeface="+mn-cs"/>
              </a:rPr>
              <a:t>Heroides</a:t>
            </a:r>
            <a:r>
              <a:rPr lang="en-US" sz="1200" b="0" i="0" kern="1200" dirty="0" smtClean="0">
                <a:solidFill>
                  <a:schemeClr val="tx1"/>
                </a:solidFill>
                <a:effectLst/>
                <a:latin typeface="+mn-lt"/>
                <a:ea typeface="+mn-ea"/>
                <a:cs typeface="+mn-cs"/>
              </a:rPr>
              <a:t>, 1497</a:t>
            </a:r>
            <a:endParaRPr lang="en-US" dirty="0"/>
          </a:p>
        </p:txBody>
      </p:sp>
      <p:sp>
        <p:nvSpPr>
          <p:cNvPr id="4" name="Slide Number Placeholder 3"/>
          <p:cNvSpPr>
            <a:spLocks noGrp="1"/>
          </p:cNvSpPr>
          <p:nvPr>
            <p:ph type="sldNum" sz="quarter" idx="10"/>
          </p:nvPr>
        </p:nvSpPr>
        <p:spPr/>
        <p:txBody>
          <a:bodyPr/>
          <a:lstStyle/>
          <a:p>
            <a:fld id="{9BC2E6F0-D0E6-46F3-BEC5-49B6A0373856}" type="slidenum">
              <a:rPr lang="en-US" smtClean="0"/>
              <a:t>7</a:t>
            </a:fld>
            <a:endParaRPr lang="en-US"/>
          </a:p>
        </p:txBody>
      </p:sp>
    </p:spTree>
    <p:extLst>
      <p:ext uri="{BB962C8B-B14F-4D97-AF65-F5344CB8AC3E}">
        <p14:creationId xmlns:p14="http://schemas.microsoft.com/office/powerpoint/2010/main" val="365060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COLLABORATIVE CREATED LESS ANIXETY – DIVISION AND SHARING</a:t>
            </a:r>
          </a:p>
          <a:p>
            <a:endParaRPr lang="en-US" baseline="0" dirty="0" smtClean="0"/>
          </a:p>
          <a:p>
            <a:r>
              <a:rPr lang="en-US" baseline="0" dirty="0" smtClean="0"/>
              <a:t>Q2: “</a:t>
            </a:r>
            <a:r>
              <a:rPr lang="en-US" sz="1200" b="0" i="0" kern="1200" dirty="0" smtClean="0">
                <a:solidFill>
                  <a:schemeClr val="tx1"/>
                </a:solidFill>
                <a:effectLst/>
                <a:latin typeface="+mn-lt"/>
                <a:ea typeface="+mn-ea"/>
                <a:cs typeface="+mn-cs"/>
              </a:rPr>
              <a:t>Do you feel that creating the Quizlet flashcards during the boot camp was helpful to you as a way to prepare for the Praxis Art Content exam? Please explain your answer.”</a:t>
            </a:r>
            <a:endParaRPr lang="en-US" sz="1200" b="0" i="0" kern="1200" baseline="0" dirty="0" smtClean="0">
              <a:solidFill>
                <a:schemeClr val="tx1"/>
              </a:solidFill>
              <a:effectLst/>
              <a:latin typeface="+mn-lt"/>
              <a:ea typeface="+mn-ea"/>
              <a:cs typeface="+mn-cs"/>
            </a:endParaRPr>
          </a:p>
          <a:p>
            <a:r>
              <a:rPr lang="en-US" baseline="0" dirty="0" smtClean="0"/>
              <a:t>	- PROVIDED A DATABASE OF SHARED MATERIAL THAT CAN BE USED GOING FORWARD</a:t>
            </a:r>
          </a:p>
          <a:p>
            <a:endParaRPr lang="en-US" baseline="0" dirty="0" smtClean="0"/>
          </a:p>
          <a:p>
            <a:r>
              <a:rPr lang="en-US" baseline="0" dirty="0" smtClean="0"/>
              <a:t>Q3: “</a:t>
            </a:r>
            <a:r>
              <a:rPr lang="en-US" sz="1200" b="0" i="0" kern="1200" dirty="0" smtClean="0">
                <a:solidFill>
                  <a:schemeClr val="tx1"/>
                </a:solidFill>
                <a:effectLst/>
                <a:latin typeface="+mn-lt"/>
                <a:ea typeface="+mn-ea"/>
                <a:cs typeface="+mn-cs"/>
              </a:rPr>
              <a:t>Do you feel that presenting your flashcards and responding to other presenters during the boot camp was helpful to you as a way to prepare for the Praxis Art Content exam? Why or why not?”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	- NOT PERFECT FORMULA – MIGHT NEED TO WORK ON THE PRESENTATION ASPECT</a:t>
            </a:r>
          </a:p>
          <a:p>
            <a:endParaRPr lang="en-US" sz="1200" b="0" i="0" kern="1200" baseline="0" dirty="0" smtClean="0">
              <a:solidFill>
                <a:schemeClr val="tx1"/>
              </a:solidFill>
              <a:effectLst/>
              <a:latin typeface="+mn-lt"/>
              <a:ea typeface="+mn-ea"/>
              <a:cs typeface="+mn-cs"/>
            </a:endParaRPr>
          </a:p>
          <a:p>
            <a:endParaRPr lang="en-US" baseline="0" dirty="0" smtClean="0"/>
          </a:p>
          <a:p>
            <a:endParaRPr lang="en-US" baseline="0" dirty="0" smtClean="0"/>
          </a:p>
          <a:p>
            <a:r>
              <a:rPr lang="en-US" baseline="0" dirty="0" smtClean="0"/>
              <a:t>CREATED A COMMUNITY OF STUDENTS WHO CAN STUDY WITH AND SUPPORT ONE ANOTHER GOINGIN THE FUTURE</a:t>
            </a:r>
          </a:p>
          <a:p>
            <a:endParaRPr lang="en-US" baseline="0" dirty="0" smtClean="0"/>
          </a:p>
          <a:p>
            <a:r>
              <a:rPr lang="en-US" baseline="0" dirty="0" smtClean="0"/>
              <a:t>AS AN ADENDUM: WE JUST HEARD FROM A STUDENT WHO PASSED THE PRAXIS LAST WEEK. HER METHOD WAS TO USE THE FIRST PRACTUCE TEST WE ADMINISTERED FOLLOWED BY QUIZLET FLASHCARDS TURNED INTO TESTING QUESTIONS. WHILE NOT DIRECTLY CONNECTED TO THE BOOT CAMP PER SE, IT DOES PROVIDE ADJACENT EVIDENCE THAT THIS APPROACH IS VALID AND WILL ASSIST STUDENTS IN PASSING THE PRAXIS.</a:t>
            </a:r>
          </a:p>
          <a:p>
            <a:endParaRPr lang="en-US" baseline="0" dirty="0" smtClean="0"/>
          </a:p>
          <a:p>
            <a:r>
              <a:rPr lang="en-US" baseline="0" dirty="0" err="1" smtClean="0"/>
              <a:t>Robinet</a:t>
            </a:r>
            <a:r>
              <a:rPr lang="en-US" baseline="0" dirty="0" smtClean="0"/>
              <a:t> </a:t>
            </a:r>
            <a:r>
              <a:rPr lang="en-US" baseline="0" dirty="0" err="1" smtClean="0"/>
              <a:t>Testard</a:t>
            </a:r>
            <a:r>
              <a:rPr lang="en-US" baseline="0" dirty="0" smtClean="0"/>
              <a:t>, “</a:t>
            </a:r>
            <a:r>
              <a:rPr lang="en-US" sz="1200" b="0" i="0" kern="1200" dirty="0" smtClean="0">
                <a:solidFill>
                  <a:schemeClr val="tx1"/>
                </a:solidFill>
                <a:effectLst/>
                <a:latin typeface="+mn-lt"/>
                <a:ea typeface="+mn-ea"/>
                <a:cs typeface="+mn-cs"/>
              </a:rPr>
              <a:t>Penelope writes a letter to her husband Odysseus,” from </a:t>
            </a:r>
            <a:r>
              <a:rPr lang="en-US" sz="1200" b="0" i="0" kern="1200" dirty="0" err="1" smtClean="0">
                <a:solidFill>
                  <a:schemeClr val="tx1"/>
                </a:solidFill>
                <a:effectLst/>
                <a:latin typeface="+mn-lt"/>
                <a:ea typeface="+mn-ea"/>
                <a:cs typeface="+mn-cs"/>
              </a:rPr>
              <a:t>Octavien</a:t>
            </a:r>
            <a:r>
              <a:rPr lang="en-US" sz="1200" b="0" i="0" kern="1200" dirty="0" smtClean="0">
                <a:solidFill>
                  <a:schemeClr val="tx1"/>
                </a:solidFill>
                <a:effectLst/>
                <a:latin typeface="+mn-lt"/>
                <a:ea typeface="+mn-ea"/>
                <a:cs typeface="+mn-cs"/>
              </a:rPr>
              <a:t> de Saint-</a:t>
            </a:r>
            <a:r>
              <a:rPr lang="en-US" sz="1200" b="0" i="0" kern="1200" dirty="0" err="1" smtClean="0">
                <a:solidFill>
                  <a:schemeClr val="tx1"/>
                </a:solidFill>
                <a:effectLst/>
                <a:latin typeface="+mn-lt"/>
                <a:ea typeface="+mn-ea"/>
                <a:cs typeface="+mn-cs"/>
              </a:rPr>
              <a:t>Gelais's</a:t>
            </a:r>
            <a:r>
              <a:rPr lang="en-US" sz="1200" b="0" i="0" kern="1200" dirty="0" smtClean="0">
                <a:solidFill>
                  <a:schemeClr val="tx1"/>
                </a:solidFill>
                <a:effectLst/>
                <a:latin typeface="+mn-lt"/>
                <a:ea typeface="+mn-ea"/>
                <a:cs typeface="+mn-cs"/>
              </a:rPr>
              <a:t> translation of </a:t>
            </a:r>
            <a:r>
              <a:rPr lang="en-US" sz="1200" b="0" i="1" kern="1200" dirty="0" smtClean="0">
                <a:solidFill>
                  <a:schemeClr val="tx1"/>
                </a:solidFill>
                <a:effectLst/>
                <a:latin typeface="+mn-lt"/>
                <a:ea typeface="+mn-ea"/>
                <a:cs typeface="+mn-cs"/>
              </a:rPr>
              <a:t>Ovid's </a:t>
            </a:r>
            <a:r>
              <a:rPr lang="en-US" sz="1200" b="0" i="1" kern="1200" dirty="0" err="1" smtClean="0">
                <a:solidFill>
                  <a:schemeClr val="tx1"/>
                </a:solidFill>
                <a:effectLst/>
                <a:latin typeface="+mn-lt"/>
                <a:ea typeface="+mn-ea"/>
                <a:cs typeface="+mn-cs"/>
              </a:rPr>
              <a:t>Heroides</a:t>
            </a:r>
            <a:r>
              <a:rPr lang="en-US" sz="1200" b="0" i="0" kern="1200" dirty="0" smtClean="0">
                <a:solidFill>
                  <a:schemeClr val="tx1"/>
                </a:solidFill>
                <a:effectLst/>
                <a:latin typeface="+mn-lt"/>
                <a:ea typeface="+mn-ea"/>
                <a:cs typeface="+mn-cs"/>
              </a:rPr>
              <a:t>, 1497</a:t>
            </a:r>
            <a:endParaRPr lang="en-US" dirty="0"/>
          </a:p>
        </p:txBody>
      </p:sp>
      <p:sp>
        <p:nvSpPr>
          <p:cNvPr id="4" name="Slide Number Placeholder 3"/>
          <p:cNvSpPr>
            <a:spLocks noGrp="1"/>
          </p:cNvSpPr>
          <p:nvPr>
            <p:ph type="sldNum" sz="quarter" idx="10"/>
          </p:nvPr>
        </p:nvSpPr>
        <p:spPr/>
        <p:txBody>
          <a:bodyPr/>
          <a:lstStyle/>
          <a:p>
            <a:fld id="{9BC2E6F0-D0E6-46F3-BEC5-49B6A0373856}" type="slidenum">
              <a:rPr lang="en-US" smtClean="0"/>
              <a:t>8</a:t>
            </a:fld>
            <a:endParaRPr lang="en-US"/>
          </a:p>
        </p:txBody>
      </p:sp>
    </p:spTree>
    <p:extLst>
      <p:ext uri="{BB962C8B-B14F-4D97-AF65-F5344CB8AC3E}">
        <p14:creationId xmlns:p14="http://schemas.microsoft.com/office/powerpoint/2010/main" val="1456821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3BB7BE-FD9C-4E6A-890F-8499A62E4FAE}"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2924326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3BB7BE-FD9C-4E6A-890F-8499A62E4FAE}"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291109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3BB7BE-FD9C-4E6A-890F-8499A62E4FAE}"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333875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3BB7BE-FD9C-4E6A-890F-8499A62E4FAE}"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305138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3BB7BE-FD9C-4E6A-890F-8499A62E4FAE}"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15352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3BB7BE-FD9C-4E6A-890F-8499A62E4FAE}"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345592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3BB7BE-FD9C-4E6A-890F-8499A62E4FAE}" type="datetimeFigureOut">
              <a:rPr lang="en-US" smtClean="0"/>
              <a:t>3/8/2019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16378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3BB7BE-FD9C-4E6A-890F-8499A62E4FAE}" type="datetimeFigureOut">
              <a:rPr lang="en-US" smtClean="0"/>
              <a:t>3/8/2019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338297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BB7BE-FD9C-4E6A-890F-8499A62E4FAE}" type="datetimeFigureOut">
              <a:rPr lang="en-US" smtClean="0"/>
              <a:t>3/8/2019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173689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3BB7BE-FD9C-4E6A-890F-8499A62E4FAE}"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1318292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3BB7BE-FD9C-4E6A-890F-8499A62E4FAE}"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B61D3-5A8E-43C2-8BE5-DD87DC2B27F3}" type="slidenum">
              <a:rPr lang="en-US" smtClean="0"/>
              <a:t>‹#›</a:t>
            </a:fld>
            <a:endParaRPr lang="en-US"/>
          </a:p>
        </p:txBody>
      </p:sp>
    </p:spTree>
    <p:extLst>
      <p:ext uri="{BB962C8B-B14F-4D97-AF65-F5344CB8AC3E}">
        <p14:creationId xmlns:p14="http://schemas.microsoft.com/office/powerpoint/2010/main" val="3068192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BB7BE-FD9C-4E6A-890F-8499A62E4FAE}" type="datetimeFigureOut">
              <a:rPr lang="en-US" smtClean="0"/>
              <a:t>3/8/2019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B61D3-5A8E-43C2-8BE5-DD87DC2B27F3}" type="slidenum">
              <a:rPr lang="en-US" smtClean="0"/>
              <a:t>‹#›</a:t>
            </a:fld>
            <a:endParaRPr lang="en-US"/>
          </a:p>
        </p:txBody>
      </p:sp>
    </p:spTree>
    <p:extLst>
      <p:ext uri="{BB962C8B-B14F-4D97-AF65-F5344CB8AC3E}">
        <p14:creationId xmlns:p14="http://schemas.microsoft.com/office/powerpoint/2010/main" val="3564167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8387897"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29600" y="1828800"/>
            <a:ext cx="4103913" cy="2862322"/>
          </a:xfrm>
          <a:prstGeom prst="rect">
            <a:avLst/>
          </a:prstGeom>
          <a:noFill/>
        </p:spPr>
        <p:txBody>
          <a:bodyPr wrap="square" rtlCol="0">
            <a:spAutoFit/>
          </a:bodyPr>
          <a:lstStyle/>
          <a:p>
            <a:pPr algn="ctr"/>
            <a:r>
              <a:rPr lang="en-US" sz="3600" dirty="0" smtClean="0">
                <a:solidFill>
                  <a:schemeClr val="bg1"/>
                </a:solidFill>
                <a:latin typeface="Garamond"/>
                <a:cs typeface="Garamond"/>
              </a:rPr>
              <a:t>PRAXIS II – ART CONTENT</a:t>
            </a:r>
          </a:p>
          <a:p>
            <a:pPr algn="ctr"/>
            <a:r>
              <a:rPr lang="en-US" sz="3600" dirty="0" smtClean="0">
                <a:solidFill>
                  <a:schemeClr val="bg1"/>
                </a:solidFill>
                <a:latin typeface="Garamond"/>
                <a:cs typeface="Garamond"/>
              </a:rPr>
              <a:t>BOOTCAMP:</a:t>
            </a:r>
          </a:p>
          <a:p>
            <a:pPr algn="ctr"/>
            <a:r>
              <a:rPr lang="en-US" sz="3600" i="1" dirty="0" smtClean="0">
                <a:solidFill>
                  <a:schemeClr val="bg1"/>
                </a:solidFill>
                <a:latin typeface="Garamond"/>
                <a:cs typeface="Garamond"/>
              </a:rPr>
              <a:t>Studying Together for Success</a:t>
            </a:r>
          </a:p>
        </p:txBody>
      </p:sp>
    </p:spTree>
    <p:extLst>
      <p:ext uri="{BB962C8B-B14F-4D97-AF65-F5344CB8AC3E}">
        <p14:creationId xmlns:p14="http://schemas.microsoft.com/office/powerpoint/2010/main" val="1330485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7555"/>
            <a:ext cx="12094028" cy="1754326"/>
          </a:xfrm>
          <a:prstGeom prst="rect">
            <a:avLst/>
          </a:prstGeom>
          <a:noFill/>
        </p:spPr>
        <p:txBody>
          <a:bodyPr wrap="square" rtlCol="0">
            <a:spAutoFit/>
          </a:bodyPr>
          <a:lstStyle/>
          <a:p>
            <a:pPr algn="ctr"/>
            <a:r>
              <a:rPr lang="en-US" sz="3600" dirty="0" smtClean="0">
                <a:solidFill>
                  <a:schemeClr val="bg1"/>
                </a:solidFill>
                <a:latin typeface="Garamond"/>
                <a:cs typeface="Garamond"/>
              </a:rPr>
              <a:t>PROGRAM OBJECTIVE: </a:t>
            </a:r>
          </a:p>
          <a:p>
            <a:pPr algn="ctr"/>
            <a:r>
              <a:rPr lang="en-US" sz="3600" dirty="0" smtClean="0">
                <a:solidFill>
                  <a:schemeClr val="bg1"/>
                </a:solidFill>
                <a:latin typeface="Garamond"/>
                <a:cs typeface="Garamond"/>
              </a:rPr>
              <a:t>Students will work collaboratively to create study materials that will allow them to pass the Praxis II – Art Content test*  </a:t>
            </a:r>
          </a:p>
        </p:txBody>
      </p:sp>
      <p:sp>
        <p:nvSpPr>
          <p:cNvPr id="4" name="TextBox 3"/>
          <p:cNvSpPr txBox="1"/>
          <p:nvPr/>
        </p:nvSpPr>
        <p:spPr>
          <a:xfrm>
            <a:off x="49846" y="6203139"/>
            <a:ext cx="12094028" cy="923330"/>
          </a:xfrm>
          <a:prstGeom prst="rect">
            <a:avLst/>
          </a:prstGeom>
          <a:noFill/>
        </p:spPr>
        <p:txBody>
          <a:bodyPr wrap="square" rtlCol="0">
            <a:spAutoFit/>
          </a:bodyPr>
          <a:lstStyle/>
          <a:p>
            <a:r>
              <a:rPr lang="en-US" dirty="0" smtClean="0">
                <a:solidFill>
                  <a:schemeClr val="bg1"/>
                </a:solidFill>
                <a:latin typeface="Garamond"/>
                <a:cs typeface="Garamond"/>
              </a:rPr>
              <a:t>* Required for teaching Art Education </a:t>
            </a:r>
          </a:p>
          <a:p>
            <a:r>
              <a:rPr lang="en-US" dirty="0" smtClean="0">
                <a:solidFill>
                  <a:schemeClr val="bg1"/>
                </a:solidFill>
                <a:latin typeface="Garamond"/>
                <a:cs typeface="Garamond"/>
              </a:rPr>
              <a:t>    in the State of Arkansas</a:t>
            </a:r>
          </a:p>
          <a:p>
            <a:pPr algn="ctr"/>
            <a:endParaRPr lang="en-US" i="1" dirty="0" smtClean="0">
              <a:solidFill>
                <a:schemeClr val="bg1"/>
              </a:solidFill>
              <a:latin typeface="Garamond"/>
              <a:cs typeface="Garamond"/>
            </a:endParaRPr>
          </a:p>
        </p:txBody>
      </p:sp>
      <p:pic>
        <p:nvPicPr>
          <p:cNvPr id="2" name="Picture 1"/>
          <p:cNvPicPr>
            <a:picLocks noChangeAspect="1"/>
          </p:cNvPicPr>
          <p:nvPr/>
        </p:nvPicPr>
        <p:blipFill>
          <a:blip r:embed="rId3"/>
          <a:stretch>
            <a:fillRect/>
          </a:stretch>
        </p:blipFill>
        <p:spPr>
          <a:xfrm>
            <a:off x="4637029" y="1779206"/>
            <a:ext cx="2456332" cy="5078794"/>
          </a:xfrm>
          <a:prstGeom prst="rect">
            <a:avLst/>
          </a:prstGeom>
        </p:spPr>
      </p:pic>
      <p:pic>
        <p:nvPicPr>
          <p:cNvPr id="5" name="Picture 4"/>
          <p:cNvPicPr>
            <a:picLocks noChangeAspect="1"/>
          </p:cNvPicPr>
          <p:nvPr/>
        </p:nvPicPr>
        <p:blipFill>
          <a:blip r:embed="rId4"/>
          <a:stretch>
            <a:fillRect/>
          </a:stretch>
        </p:blipFill>
        <p:spPr>
          <a:xfrm>
            <a:off x="939066" y="1786981"/>
            <a:ext cx="3230476" cy="4180615"/>
          </a:xfrm>
          <a:prstGeom prst="rect">
            <a:avLst/>
          </a:prstGeom>
        </p:spPr>
      </p:pic>
      <p:pic>
        <p:nvPicPr>
          <p:cNvPr id="6" name="Picture 5"/>
          <p:cNvPicPr>
            <a:picLocks noChangeAspect="1"/>
          </p:cNvPicPr>
          <p:nvPr/>
        </p:nvPicPr>
        <p:blipFill rotWithShape="1">
          <a:blip r:embed="rId5"/>
          <a:srcRect b="10602"/>
          <a:stretch/>
        </p:blipFill>
        <p:spPr>
          <a:xfrm>
            <a:off x="7560848" y="1786981"/>
            <a:ext cx="4533180" cy="2271167"/>
          </a:xfrm>
          <a:prstGeom prst="rect">
            <a:avLst/>
          </a:prstGeom>
        </p:spPr>
      </p:pic>
      <p:pic>
        <p:nvPicPr>
          <p:cNvPr id="7" name="Picture 6"/>
          <p:cNvPicPr>
            <a:picLocks noChangeAspect="1"/>
          </p:cNvPicPr>
          <p:nvPr/>
        </p:nvPicPr>
        <p:blipFill>
          <a:blip r:embed="rId6"/>
          <a:stretch>
            <a:fillRect/>
          </a:stretch>
        </p:blipFill>
        <p:spPr>
          <a:xfrm>
            <a:off x="7541313" y="4293691"/>
            <a:ext cx="4572250" cy="2342014"/>
          </a:xfrm>
          <a:prstGeom prst="rect">
            <a:avLst/>
          </a:prstGeom>
        </p:spPr>
      </p:pic>
    </p:spTree>
    <p:extLst>
      <p:ext uri="{BB962C8B-B14F-4D97-AF65-F5344CB8AC3E}">
        <p14:creationId xmlns:p14="http://schemas.microsoft.com/office/powerpoint/2010/main" val="354719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50" fill="hold"/>
                                        <p:tgtEl>
                                          <p:spTgt spid="6"/>
                                        </p:tgtEl>
                                        <p:attrNameLst>
                                          <p:attrName>ppt_x</p:attrName>
                                        </p:attrNameLst>
                                      </p:cBhvr>
                                      <p:tavLst>
                                        <p:tav tm="0">
                                          <p:val>
                                            <p:strVal val="1+#ppt_w/2"/>
                                          </p:val>
                                        </p:tav>
                                        <p:tav tm="100000">
                                          <p:val>
                                            <p:strVal val="#ppt_x"/>
                                          </p:val>
                                        </p:tav>
                                      </p:tavLst>
                                    </p:anim>
                                    <p:anim calcmode="lin" valueType="num">
                                      <p:cBhvr additive="base">
                                        <p:cTn id="19" dur="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250" fill="hold"/>
                                        <p:tgtEl>
                                          <p:spTgt spid="7"/>
                                        </p:tgtEl>
                                        <p:attrNameLst>
                                          <p:attrName>ppt_x</p:attrName>
                                        </p:attrNameLst>
                                      </p:cBhvr>
                                      <p:tavLst>
                                        <p:tav tm="0">
                                          <p:val>
                                            <p:strVal val="1+#ppt_w/2"/>
                                          </p:val>
                                        </p:tav>
                                        <p:tav tm="100000">
                                          <p:val>
                                            <p:strVal val="#ppt_x"/>
                                          </p:val>
                                        </p:tav>
                                      </p:tavLst>
                                    </p:anim>
                                    <p:anim calcmode="lin" valueType="num">
                                      <p:cBhvr additive="base">
                                        <p:cTn id="25"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21761" b="38860"/>
          <a:stretch/>
        </p:blipFill>
        <p:spPr bwMode="auto">
          <a:xfrm>
            <a:off x="7275445" y="25710"/>
            <a:ext cx="4144004" cy="3844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12" y="0"/>
            <a:ext cx="7243732" cy="7355860"/>
          </a:xfrm>
          <a:prstGeom prst="rect">
            <a:avLst/>
          </a:prstGeom>
          <a:noFill/>
        </p:spPr>
        <p:txBody>
          <a:bodyPr wrap="square" rtlCol="0">
            <a:spAutoFit/>
          </a:bodyPr>
          <a:lstStyle/>
          <a:p>
            <a:r>
              <a:rPr lang="en-US" sz="3600" dirty="0" smtClean="0">
                <a:solidFill>
                  <a:schemeClr val="bg1"/>
                </a:solidFill>
                <a:latin typeface="Garamond"/>
                <a:cs typeface="Garamond"/>
              </a:rPr>
              <a:t>BOOT CAMP APPROACH:</a:t>
            </a:r>
          </a:p>
          <a:p>
            <a:endParaRPr lang="en-US" sz="1200" dirty="0" smtClean="0">
              <a:solidFill>
                <a:schemeClr val="bg1"/>
              </a:solidFill>
              <a:latin typeface="Garamond"/>
              <a:cs typeface="Garamond"/>
            </a:endParaRPr>
          </a:p>
          <a:p>
            <a:endParaRPr lang="en-US" sz="1200" dirty="0">
              <a:solidFill>
                <a:schemeClr val="bg1"/>
              </a:solidFill>
              <a:latin typeface="Garamond"/>
              <a:cs typeface="Garamond"/>
            </a:endParaRPr>
          </a:p>
          <a:p>
            <a:endParaRPr lang="en-US" sz="1200" dirty="0">
              <a:solidFill>
                <a:schemeClr val="bg1"/>
              </a:solidFill>
              <a:latin typeface="Garamond"/>
              <a:cs typeface="Garamond"/>
            </a:endParaRPr>
          </a:p>
          <a:p>
            <a:pPr marL="742950" indent="-742950">
              <a:buAutoNum type="arabicParenR"/>
            </a:pPr>
            <a:r>
              <a:rPr lang="en-US" sz="3600" dirty="0" smtClean="0">
                <a:solidFill>
                  <a:schemeClr val="bg1"/>
                </a:solidFill>
                <a:latin typeface="Garamond"/>
                <a:cs typeface="Garamond"/>
              </a:rPr>
              <a:t>Take practice test</a:t>
            </a:r>
          </a:p>
          <a:p>
            <a:pPr marL="742950" indent="-742950">
              <a:buAutoNum type="arabicParenR"/>
            </a:pPr>
            <a:endParaRPr lang="en-US" sz="1600" dirty="0">
              <a:solidFill>
                <a:schemeClr val="bg1"/>
              </a:solidFill>
              <a:latin typeface="Garamond"/>
              <a:cs typeface="Garamond"/>
            </a:endParaRPr>
          </a:p>
          <a:p>
            <a:pPr marL="742950" indent="-742950">
              <a:buAutoNum type="arabicParenR"/>
            </a:pPr>
            <a:r>
              <a:rPr lang="en-US" sz="3600" dirty="0" smtClean="0">
                <a:solidFill>
                  <a:schemeClr val="bg1"/>
                </a:solidFill>
                <a:latin typeface="Garamond"/>
                <a:cs typeface="Garamond"/>
              </a:rPr>
              <a:t>Break into groups, </a:t>
            </a:r>
          </a:p>
          <a:p>
            <a:r>
              <a:rPr lang="en-US" sz="3600" dirty="0" smtClean="0">
                <a:solidFill>
                  <a:schemeClr val="bg1"/>
                </a:solidFill>
                <a:latin typeface="Garamond"/>
                <a:cs typeface="Garamond"/>
              </a:rPr>
              <a:t>      evenly dividing the subjects</a:t>
            </a:r>
          </a:p>
          <a:p>
            <a:endParaRPr lang="en-US" sz="1600" dirty="0">
              <a:solidFill>
                <a:schemeClr val="bg1"/>
              </a:solidFill>
              <a:latin typeface="Garamond"/>
              <a:cs typeface="Garamond"/>
            </a:endParaRPr>
          </a:p>
          <a:p>
            <a:r>
              <a:rPr lang="en-US" sz="3600" dirty="0" smtClean="0">
                <a:solidFill>
                  <a:schemeClr val="bg1"/>
                </a:solidFill>
                <a:latin typeface="Garamond"/>
                <a:cs typeface="Garamond"/>
              </a:rPr>
              <a:t>3) Research topics individually, </a:t>
            </a:r>
          </a:p>
          <a:p>
            <a:r>
              <a:rPr lang="en-US" sz="3600" dirty="0">
                <a:solidFill>
                  <a:schemeClr val="bg1"/>
                </a:solidFill>
                <a:latin typeface="Garamond"/>
                <a:cs typeface="Garamond"/>
              </a:rPr>
              <a:t> </a:t>
            </a:r>
            <a:r>
              <a:rPr lang="en-US" sz="3600" dirty="0" smtClean="0">
                <a:solidFill>
                  <a:schemeClr val="bg1"/>
                </a:solidFill>
                <a:latin typeface="Garamond"/>
                <a:cs typeface="Garamond"/>
              </a:rPr>
              <a:t>   creating flashcards using Quizlet</a:t>
            </a:r>
          </a:p>
          <a:p>
            <a:endParaRPr lang="en-US" sz="1600" dirty="0">
              <a:solidFill>
                <a:schemeClr val="bg1"/>
              </a:solidFill>
              <a:latin typeface="Garamond"/>
              <a:cs typeface="Garamond"/>
            </a:endParaRPr>
          </a:p>
          <a:p>
            <a:r>
              <a:rPr lang="en-US" sz="3600" dirty="0" smtClean="0">
                <a:solidFill>
                  <a:schemeClr val="bg1"/>
                </a:solidFill>
                <a:latin typeface="Garamond"/>
                <a:cs typeface="Garamond"/>
              </a:rPr>
              <a:t>4) Present the material to the group</a:t>
            </a:r>
          </a:p>
          <a:p>
            <a:endParaRPr lang="en-US" sz="1600" dirty="0">
              <a:solidFill>
                <a:schemeClr val="bg1"/>
              </a:solidFill>
              <a:latin typeface="Garamond"/>
              <a:cs typeface="Garamond"/>
            </a:endParaRPr>
          </a:p>
          <a:p>
            <a:r>
              <a:rPr lang="en-US" sz="3600" dirty="0" smtClean="0">
                <a:solidFill>
                  <a:schemeClr val="bg1"/>
                </a:solidFill>
                <a:latin typeface="Garamond"/>
                <a:cs typeface="Garamond"/>
              </a:rPr>
              <a:t>5) Take second practice test</a:t>
            </a:r>
          </a:p>
          <a:p>
            <a:endParaRPr lang="en-US" sz="3600" dirty="0" smtClean="0">
              <a:solidFill>
                <a:schemeClr val="bg1"/>
              </a:solidFill>
              <a:latin typeface="Garamond"/>
              <a:cs typeface="Garamond"/>
            </a:endParaRPr>
          </a:p>
          <a:p>
            <a:endParaRPr lang="en-US" sz="3600" dirty="0">
              <a:solidFill>
                <a:schemeClr val="bg1"/>
              </a:solidFill>
              <a:latin typeface="Garamond"/>
              <a:cs typeface="Garamond"/>
            </a:endParaRPr>
          </a:p>
        </p:txBody>
      </p:sp>
      <p:pic>
        <p:nvPicPr>
          <p:cNvPr id="3" name="Picture 2"/>
          <p:cNvPicPr>
            <a:picLocks noChangeAspect="1"/>
          </p:cNvPicPr>
          <p:nvPr/>
        </p:nvPicPr>
        <p:blipFill>
          <a:blip r:embed="rId4"/>
          <a:stretch>
            <a:fillRect/>
          </a:stretch>
        </p:blipFill>
        <p:spPr>
          <a:xfrm>
            <a:off x="6785113" y="0"/>
            <a:ext cx="5401444" cy="3955662"/>
          </a:xfrm>
          <a:prstGeom prst="rect">
            <a:avLst/>
          </a:prstGeom>
        </p:spPr>
      </p:pic>
      <p:pic>
        <p:nvPicPr>
          <p:cNvPr id="7" name="Picture 6"/>
          <p:cNvPicPr>
            <a:picLocks noChangeAspect="1"/>
          </p:cNvPicPr>
          <p:nvPr/>
        </p:nvPicPr>
        <p:blipFill>
          <a:blip r:embed="rId5"/>
          <a:stretch>
            <a:fillRect/>
          </a:stretch>
        </p:blipFill>
        <p:spPr>
          <a:xfrm>
            <a:off x="6936277" y="4931029"/>
            <a:ext cx="3267601" cy="1925968"/>
          </a:xfrm>
          <a:prstGeom prst="rect">
            <a:avLst/>
          </a:prstGeom>
        </p:spPr>
      </p:pic>
      <p:pic>
        <p:nvPicPr>
          <p:cNvPr id="8" name="Picture 7"/>
          <p:cNvPicPr>
            <a:picLocks noChangeAspect="1"/>
          </p:cNvPicPr>
          <p:nvPr/>
        </p:nvPicPr>
        <p:blipFill>
          <a:blip r:embed="rId6"/>
          <a:stretch>
            <a:fillRect/>
          </a:stretch>
        </p:blipFill>
        <p:spPr>
          <a:xfrm>
            <a:off x="9696768" y="4192297"/>
            <a:ext cx="2576751" cy="1701716"/>
          </a:xfrm>
          <a:prstGeom prst="rect">
            <a:avLst/>
          </a:prstGeom>
        </p:spPr>
      </p:pic>
      <p:pic>
        <p:nvPicPr>
          <p:cNvPr id="4" name="Picture 3"/>
          <p:cNvPicPr>
            <a:picLocks noChangeAspect="1"/>
          </p:cNvPicPr>
          <p:nvPr/>
        </p:nvPicPr>
        <p:blipFill rotWithShape="1">
          <a:blip r:embed="rId7"/>
          <a:srcRect l="39788"/>
          <a:stretch/>
        </p:blipFill>
        <p:spPr>
          <a:xfrm>
            <a:off x="6670937" y="1421054"/>
            <a:ext cx="3025831" cy="3977985"/>
          </a:xfrm>
          <a:prstGeom prst="rect">
            <a:avLst/>
          </a:prstGeom>
        </p:spPr>
      </p:pic>
    </p:spTree>
    <p:extLst>
      <p:ext uri="{BB962C8B-B14F-4D97-AF65-F5344CB8AC3E}">
        <p14:creationId xmlns:p14="http://schemas.microsoft.com/office/powerpoint/2010/main" val="4288449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fade">
                                      <p:cBhvr>
                                        <p:cTn id="15" dur="500"/>
                                        <p:tgtEl>
                                          <p:spTgt spid="2">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250" fill="hold"/>
                                        <p:tgtEl>
                                          <p:spTgt spid="3"/>
                                        </p:tgtEl>
                                        <p:attrNameLst>
                                          <p:attrName>ppt_x</p:attrName>
                                        </p:attrNameLst>
                                      </p:cBhvr>
                                      <p:tavLst>
                                        <p:tav tm="0">
                                          <p:val>
                                            <p:strVal val="1+#ppt_w/2"/>
                                          </p:val>
                                        </p:tav>
                                        <p:tav tm="100000">
                                          <p:val>
                                            <p:strVal val="#ppt_x"/>
                                          </p:val>
                                        </p:tav>
                                      </p:tavLst>
                                    </p:anim>
                                    <p:anim calcmode="lin" valueType="num">
                                      <p:cBhvr additive="base">
                                        <p:cTn id="21" dur="2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fade">
                                      <p:cBhvr>
                                        <p:cTn id="26" dur="500"/>
                                        <p:tgtEl>
                                          <p:spTgt spid="2">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fade">
                                      <p:cBhvr>
                                        <p:cTn id="29" dur="500"/>
                                        <p:tgtEl>
                                          <p:spTgt spid="2">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250" fill="hold"/>
                                        <p:tgtEl>
                                          <p:spTgt spid="7"/>
                                        </p:tgtEl>
                                        <p:attrNameLst>
                                          <p:attrName>ppt_x</p:attrName>
                                        </p:attrNameLst>
                                      </p:cBhvr>
                                      <p:tavLst>
                                        <p:tav tm="0">
                                          <p:val>
                                            <p:strVal val="1+#ppt_w/2"/>
                                          </p:val>
                                        </p:tav>
                                        <p:tav tm="100000">
                                          <p:val>
                                            <p:strVal val="#ppt_x"/>
                                          </p:val>
                                        </p:tav>
                                      </p:tavLst>
                                    </p:anim>
                                    <p:anim calcmode="lin" valueType="num">
                                      <p:cBhvr additive="base">
                                        <p:cTn id="35" dur="25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250" fill="hold"/>
                                        <p:tgtEl>
                                          <p:spTgt spid="8"/>
                                        </p:tgtEl>
                                        <p:attrNameLst>
                                          <p:attrName>ppt_x</p:attrName>
                                        </p:attrNameLst>
                                      </p:cBhvr>
                                      <p:tavLst>
                                        <p:tav tm="0">
                                          <p:val>
                                            <p:strVal val="1+#ppt_w/2"/>
                                          </p:val>
                                        </p:tav>
                                        <p:tav tm="100000">
                                          <p:val>
                                            <p:strVal val="#ppt_x"/>
                                          </p:val>
                                        </p:tav>
                                      </p:tavLst>
                                    </p:anim>
                                    <p:anim calcmode="lin" valueType="num">
                                      <p:cBhvr additive="base">
                                        <p:cTn id="39"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12" end="12"/>
                                            </p:txEl>
                                          </p:spTgt>
                                        </p:tgtEl>
                                        <p:attrNameLst>
                                          <p:attrName>style.visibility</p:attrName>
                                        </p:attrNameLst>
                                      </p:cBhvr>
                                      <p:to>
                                        <p:strVal val="visible"/>
                                      </p:to>
                                    </p:set>
                                    <p:animEffect transition="in" filter="fade">
                                      <p:cBhvr>
                                        <p:cTn id="44" dur="500"/>
                                        <p:tgtEl>
                                          <p:spTgt spid="2">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32"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ou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xEl>
                                              <p:pRg st="14" end="14"/>
                                            </p:txEl>
                                          </p:spTgt>
                                        </p:tgtEl>
                                        <p:attrNameLst>
                                          <p:attrName>style.visibility</p:attrName>
                                        </p:attrNameLst>
                                      </p:cBhvr>
                                      <p:to>
                                        <p:strVal val="visible"/>
                                      </p:to>
                                    </p:set>
                                    <p:animEffect transition="in" filter="fade">
                                      <p:cBhvr>
                                        <p:cTn id="54"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094028" cy="646331"/>
          </a:xfrm>
          <a:prstGeom prst="rect">
            <a:avLst/>
          </a:prstGeom>
          <a:noFill/>
        </p:spPr>
        <p:txBody>
          <a:bodyPr wrap="square" rtlCol="0">
            <a:spAutoFit/>
          </a:bodyPr>
          <a:lstStyle/>
          <a:p>
            <a:r>
              <a:rPr lang="en-US" sz="3600" dirty="0" smtClean="0">
                <a:solidFill>
                  <a:schemeClr val="bg1"/>
                </a:solidFill>
                <a:latin typeface="Garamond"/>
                <a:cs typeface="Garamond"/>
              </a:rPr>
              <a:t>RESULTS:</a:t>
            </a:r>
          </a:p>
        </p:txBody>
      </p:sp>
      <p:sp>
        <p:nvSpPr>
          <p:cNvPr id="6" name="TextBox 5"/>
          <p:cNvSpPr txBox="1"/>
          <p:nvPr/>
        </p:nvSpPr>
        <p:spPr>
          <a:xfrm>
            <a:off x="159026" y="2611953"/>
            <a:ext cx="3803375" cy="892552"/>
          </a:xfrm>
          <a:prstGeom prst="rect">
            <a:avLst/>
          </a:prstGeom>
          <a:noFill/>
        </p:spPr>
        <p:txBody>
          <a:bodyPr wrap="square" rtlCol="0">
            <a:spAutoFit/>
          </a:bodyPr>
          <a:lstStyle/>
          <a:p>
            <a:pPr algn="ctr"/>
            <a:r>
              <a:rPr lang="en-US" sz="3600" dirty="0" smtClean="0">
                <a:solidFill>
                  <a:schemeClr val="bg1"/>
                </a:solidFill>
                <a:latin typeface="Garamond"/>
                <a:cs typeface="Garamond"/>
              </a:rPr>
              <a:t>Practice Test Scores</a:t>
            </a:r>
            <a:endParaRPr lang="en-US" sz="3600" dirty="0">
              <a:solidFill>
                <a:schemeClr val="bg1"/>
              </a:solidFill>
              <a:latin typeface="Garamond"/>
              <a:cs typeface="Garamond"/>
            </a:endParaRPr>
          </a:p>
          <a:p>
            <a:pPr algn="ctr"/>
            <a:r>
              <a:rPr lang="en-US" sz="1600" dirty="0" smtClean="0">
                <a:solidFill>
                  <a:schemeClr val="bg1"/>
                </a:solidFill>
                <a:latin typeface="Garamond"/>
                <a:cs typeface="Garamond"/>
              </a:rPr>
              <a:t>(number of correct answers)</a:t>
            </a:r>
          </a:p>
        </p:txBody>
      </p:sp>
      <p:sp>
        <p:nvSpPr>
          <p:cNvPr id="7" name="TextBox 6"/>
          <p:cNvSpPr txBox="1"/>
          <p:nvPr/>
        </p:nvSpPr>
        <p:spPr>
          <a:xfrm>
            <a:off x="8309114" y="1243490"/>
            <a:ext cx="3803375" cy="4308872"/>
          </a:xfrm>
          <a:prstGeom prst="rect">
            <a:avLst/>
          </a:prstGeom>
          <a:noFill/>
        </p:spPr>
        <p:txBody>
          <a:bodyPr wrap="square" rtlCol="0">
            <a:spAutoFit/>
          </a:bodyPr>
          <a:lstStyle/>
          <a:p>
            <a:pPr algn="ctr"/>
            <a:r>
              <a:rPr lang="en-US" sz="3600" dirty="0" smtClean="0">
                <a:solidFill>
                  <a:schemeClr val="bg1"/>
                </a:solidFill>
                <a:latin typeface="Garamond"/>
                <a:cs typeface="Garamond"/>
              </a:rPr>
              <a:t>I              II</a:t>
            </a:r>
          </a:p>
          <a:p>
            <a:pPr algn="ctr"/>
            <a:endParaRPr lang="en-US" sz="1400" dirty="0" smtClean="0">
              <a:solidFill>
                <a:schemeClr val="bg1"/>
              </a:solidFill>
              <a:latin typeface="Garamond"/>
              <a:cs typeface="Garamond"/>
            </a:endParaRPr>
          </a:p>
          <a:p>
            <a:pPr algn="ctr"/>
            <a:r>
              <a:rPr lang="en-US" sz="3200" dirty="0" smtClean="0">
                <a:solidFill>
                  <a:srgbClr val="00B0F0"/>
                </a:solidFill>
                <a:latin typeface="Garamond"/>
                <a:cs typeface="Garamond"/>
              </a:rPr>
              <a:t>55              </a:t>
            </a:r>
            <a:r>
              <a:rPr lang="en-US" sz="3200" dirty="0" smtClean="0">
                <a:solidFill>
                  <a:schemeClr val="accent4">
                    <a:lumMod val="40000"/>
                    <a:lumOff val="60000"/>
                  </a:schemeClr>
                </a:solidFill>
                <a:latin typeface="Garamond"/>
                <a:cs typeface="Garamond"/>
              </a:rPr>
              <a:t>89</a:t>
            </a:r>
            <a:endParaRPr lang="en-US" sz="3200" dirty="0">
              <a:solidFill>
                <a:schemeClr val="accent4">
                  <a:lumMod val="40000"/>
                  <a:lumOff val="60000"/>
                </a:schemeClr>
              </a:solidFill>
              <a:latin typeface="Garamond"/>
              <a:cs typeface="Garamond"/>
            </a:endParaRPr>
          </a:p>
          <a:p>
            <a:pPr algn="ctr"/>
            <a:r>
              <a:rPr lang="en-US" sz="3200" dirty="0" smtClean="0">
                <a:solidFill>
                  <a:srgbClr val="00B0F0"/>
                </a:solidFill>
                <a:latin typeface="Garamond"/>
                <a:cs typeface="Garamond"/>
              </a:rPr>
              <a:t>58              </a:t>
            </a:r>
            <a:r>
              <a:rPr lang="en-US" sz="3200" dirty="0" smtClean="0">
                <a:solidFill>
                  <a:schemeClr val="accent4">
                    <a:lumMod val="40000"/>
                    <a:lumOff val="60000"/>
                  </a:schemeClr>
                </a:solidFill>
                <a:latin typeface="Garamond"/>
                <a:cs typeface="Garamond"/>
              </a:rPr>
              <a:t>73</a:t>
            </a:r>
            <a:endParaRPr lang="en-US" sz="3200" dirty="0">
              <a:solidFill>
                <a:schemeClr val="accent4">
                  <a:lumMod val="40000"/>
                  <a:lumOff val="60000"/>
                </a:schemeClr>
              </a:solidFill>
              <a:latin typeface="Garamond"/>
              <a:cs typeface="Garamond"/>
            </a:endParaRPr>
          </a:p>
          <a:p>
            <a:pPr algn="ctr"/>
            <a:r>
              <a:rPr lang="en-US" sz="3200" dirty="0" smtClean="0">
                <a:solidFill>
                  <a:srgbClr val="00B0F0"/>
                </a:solidFill>
                <a:latin typeface="Garamond"/>
                <a:cs typeface="Garamond"/>
              </a:rPr>
              <a:t>64              </a:t>
            </a:r>
            <a:r>
              <a:rPr lang="en-US" sz="3200" dirty="0" smtClean="0">
                <a:solidFill>
                  <a:schemeClr val="accent4">
                    <a:lumMod val="40000"/>
                    <a:lumOff val="60000"/>
                  </a:schemeClr>
                </a:solidFill>
                <a:latin typeface="Garamond"/>
                <a:cs typeface="Garamond"/>
              </a:rPr>
              <a:t>78</a:t>
            </a:r>
            <a:endParaRPr lang="en-US" sz="3200" dirty="0">
              <a:solidFill>
                <a:schemeClr val="accent4">
                  <a:lumMod val="40000"/>
                  <a:lumOff val="60000"/>
                </a:schemeClr>
              </a:solidFill>
              <a:latin typeface="Garamond"/>
              <a:cs typeface="Garamond"/>
            </a:endParaRPr>
          </a:p>
          <a:p>
            <a:pPr algn="ctr"/>
            <a:r>
              <a:rPr lang="en-US" sz="3200" dirty="0" smtClean="0">
                <a:solidFill>
                  <a:srgbClr val="00B0F0"/>
                </a:solidFill>
                <a:latin typeface="Garamond"/>
                <a:cs typeface="Garamond"/>
              </a:rPr>
              <a:t>68              </a:t>
            </a:r>
            <a:r>
              <a:rPr lang="en-US" sz="3200" dirty="0" smtClean="0">
                <a:solidFill>
                  <a:schemeClr val="accent4">
                    <a:lumMod val="40000"/>
                    <a:lumOff val="60000"/>
                  </a:schemeClr>
                </a:solidFill>
                <a:latin typeface="Garamond"/>
                <a:cs typeface="Garamond"/>
              </a:rPr>
              <a:t>79</a:t>
            </a:r>
            <a:endParaRPr lang="en-US" sz="3200" dirty="0">
              <a:solidFill>
                <a:schemeClr val="accent4">
                  <a:lumMod val="40000"/>
                  <a:lumOff val="60000"/>
                </a:schemeClr>
              </a:solidFill>
              <a:latin typeface="Garamond"/>
              <a:cs typeface="Garamond"/>
            </a:endParaRPr>
          </a:p>
          <a:p>
            <a:pPr algn="ctr"/>
            <a:r>
              <a:rPr lang="en-US" sz="3200" dirty="0" smtClean="0">
                <a:solidFill>
                  <a:srgbClr val="00B0F0"/>
                </a:solidFill>
                <a:latin typeface="Garamond"/>
                <a:cs typeface="Garamond"/>
              </a:rPr>
              <a:t>75              </a:t>
            </a:r>
            <a:r>
              <a:rPr lang="en-US" sz="3200" dirty="0" smtClean="0">
                <a:solidFill>
                  <a:schemeClr val="accent4">
                    <a:lumMod val="40000"/>
                    <a:lumOff val="60000"/>
                  </a:schemeClr>
                </a:solidFill>
                <a:latin typeface="Garamond"/>
                <a:cs typeface="Garamond"/>
              </a:rPr>
              <a:t>85</a:t>
            </a:r>
            <a:endParaRPr lang="en-US" sz="3200" dirty="0">
              <a:solidFill>
                <a:schemeClr val="accent4">
                  <a:lumMod val="40000"/>
                  <a:lumOff val="60000"/>
                </a:schemeClr>
              </a:solidFill>
              <a:latin typeface="Garamond"/>
              <a:cs typeface="Garamond"/>
            </a:endParaRPr>
          </a:p>
          <a:p>
            <a:pPr algn="ctr"/>
            <a:r>
              <a:rPr lang="en-US" sz="3200" dirty="0" smtClean="0">
                <a:solidFill>
                  <a:srgbClr val="00B0F0"/>
                </a:solidFill>
                <a:latin typeface="Garamond"/>
                <a:cs typeface="Garamond"/>
              </a:rPr>
              <a:t>74              </a:t>
            </a:r>
            <a:r>
              <a:rPr lang="en-US" sz="3200" dirty="0" smtClean="0">
                <a:solidFill>
                  <a:schemeClr val="accent4">
                    <a:lumMod val="40000"/>
                    <a:lumOff val="60000"/>
                  </a:schemeClr>
                </a:solidFill>
                <a:latin typeface="Garamond"/>
                <a:cs typeface="Garamond"/>
              </a:rPr>
              <a:t>84</a:t>
            </a:r>
          </a:p>
          <a:p>
            <a:pPr algn="ctr"/>
            <a:r>
              <a:rPr lang="en-US" sz="3200" dirty="0">
                <a:solidFill>
                  <a:srgbClr val="00B0F0"/>
                </a:solidFill>
                <a:latin typeface="Garamond"/>
                <a:cs typeface="Garamond"/>
              </a:rPr>
              <a:t>75              </a:t>
            </a:r>
            <a:r>
              <a:rPr lang="en-US" sz="3200" dirty="0" smtClean="0">
                <a:solidFill>
                  <a:schemeClr val="accent4">
                    <a:lumMod val="40000"/>
                    <a:lumOff val="60000"/>
                  </a:schemeClr>
                </a:solidFill>
                <a:latin typeface="Garamond"/>
                <a:cs typeface="Garamond"/>
              </a:rPr>
              <a:t>84</a:t>
            </a:r>
            <a:endParaRPr lang="en-US" sz="3200" dirty="0">
              <a:solidFill>
                <a:schemeClr val="accent4">
                  <a:lumMod val="40000"/>
                  <a:lumOff val="60000"/>
                </a:schemeClr>
              </a:solidFill>
              <a:latin typeface="Garamond"/>
              <a:cs typeface="Garamond"/>
            </a:endParaRPr>
          </a:p>
        </p:txBody>
      </p:sp>
      <p:pic>
        <p:nvPicPr>
          <p:cNvPr id="3" name="Picture 2"/>
          <p:cNvPicPr>
            <a:picLocks noChangeAspect="1"/>
          </p:cNvPicPr>
          <p:nvPr/>
        </p:nvPicPr>
        <p:blipFill rotWithShape="1">
          <a:blip r:embed="rId3"/>
          <a:srcRect l="12907" t="9190" r="16665" b="24812"/>
          <a:stretch/>
        </p:blipFill>
        <p:spPr>
          <a:xfrm>
            <a:off x="4218216" y="646331"/>
            <a:ext cx="4015408" cy="5503190"/>
          </a:xfrm>
          <a:prstGeom prst="rect">
            <a:avLst/>
          </a:prstGeom>
        </p:spPr>
      </p:pic>
    </p:spTree>
    <p:extLst>
      <p:ext uri="{BB962C8B-B14F-4D97-AF65-F5344CB8AC3E}">
        <p14:creationId xmlns:p14="http://schemas.microsoft.com/office/powerpoint/2010/main" val="67020972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094028" cy="646331"/>
          </a:xfrm>
          <a:prstGeom prst="rect">
            <a:avLst/>
          </a:prstGeom>
          <a:noFill/>
        </p:spPr>
        <p:txBody>
          <a:bodyPr wrap="square" rtlCol="0">
            <a:spAutoFit/>
          </a:bodyPr>
          <a:lstStyle/>
          <a:p>
            <a:r>
              <a:rPr lang="en-US" sz="3600" dirty="0" smtClean="0">
                <a:solidFill>
                  <a:schemeClr val="bg1"/>
                </a:solidFill>
                <a:latin typeface="Garamond"/>
                <a:cs typeface="Garamond"/>
              </a:rPr>
              <a:t>RESULTS:</a:t>
            </a:r>
          </a:p>
        </p:txBody>
      </p:sp>
      <p:sp>
        <p:nvSpPr>
          <p:cNvPr id="6" name="TextBox 5"/>
          <p:cNvSpPr txBox="1"/>
          <p:nvPr/>
        </p:nvSpPr>
        <p:spPr>
          <a:xfrm>
            <a:off x="7967989" y="323165"/>
            <a:ext cx="3803375" cy="1200329"/>
          </a:xfrm>
          <a:prstGeom prst="rect">
            <a:avLst/>
          </a:prstGeom>
          <a:noFill/>
        </p:spPr>
        <p:txBody>
          <a:bodyPr wrap="square" rtlCol="0">
            <a:spAutoFit/>
          </a:bodyPr>
          <a:lstStyle/>
          <a:p>
            <a:pPr algn="ctr"/>
            <a:r>
              <a:rPr lang="en-US" sz="3600" dirty="0" smtClean="0">
                <a:solidFill>
                  <a:schemeClr val="bg1"/>
                </a:solidFill>
                <a:latin typeface="Garamond"/>
                <a:cs typeface="Garamond"/>
              </a:rPr>
              <a:t>Reflection</a:t>
            </a:r>
          </a:p>
          <a:p>
            <a:pPr algn="ctr"/>
            <a:r>
              <a:rPr lang="en-US" sz="3600" dirty="0" smtClean="0">
                <a:solidFill>
                  <a:schemeClr val="bg1"/>
                </a:solidFill>
                <a:latin typeface="Garamond"/>
                <a:cs typeface="Garamond"/>
              </a:rPr>
              <a:t>Responses</a:t>
            </a:r>
          </a:p>
        </p:txBody>
      </p:sp>
      <p:sp>
        <p:nvSpPr>
          <p:cNvPr id="7" name="TextBox 6"/>
          <p:cNvSpPr txBox="1"/>
          <p:nvPr/>
        </p:nvSpPr>
        <p:spPr>
          <a:xfrm>
            <a:off x="-19877" y="639983"/>
            <a:ext cx="7396029" cy="1477328"/>
          </a:xfrm>
          <a:prstGeom prst="rect">
            <a:avLst/>
          </a:prstGeom>
          <a:noFill/>
        </p:spPr>
        <p:txBody>
          <a:bodyPr wrap="square" rtlCol="0">
            <a:spAutoFit/>
          </a:bodyPr>
          <a:lstStyle/>
          <a:p>
            <a:pPr algn="ctr"/>
            <a:r>
              <a:rPr lang="en-US" dirty="0" smtClean="0">
                <a:solidFill>
                  <a:schemeClr val="accent2">
                    <a:lumMod val="60000"/>
                    <a:lumOff val="40000"/>
                  </a:schemeClr>
                </a:solidFill>
                <a:latin typeface="Garamond" panose="02020404030301010803" pitchFamily="18" charset="0"/>
              </a:rPr>
              <a:t>“The </a:t>
            </a:r>
            <a:r>
              <a:rPr lang="en-US" b="1" dirty="0">
                <a:solidFill>
                  <a:schemeClr val="accent4">
                    <a:lumMod val="60000"/>
                    <a:lumOff val="40000"/>
                  </a:schemeClr>
                </a:solidFill>
                <a:latin typeface="Garamond" panose="02020404030301010803" pitchFamily="18" charset="0"/>
              </a:rPr>
              <a:t>collaborative learning process was helpful </a:t>
            </a:r>
            <a:r>
              <a:rPr lang="en-US" dirty="0">
                <a:solidFill>
                  <a:schemeClr val="accent2">
                    <a:lumMod val="60000"/>
                    <a:lumOff val="40000"/>
                  </a:schemeClr>
                </a:solidFill>
                <a:latin typeface="Garamond" panose="02020404030301010803" pitchFamily="18" charset="0"/>
              </a:rPr>
              <a:t>because rather than one person trying to learn everything, dividing up and </a:t>
            </a:r>
            <a:r>
              <a:rPr lang="en-US" b="1" dirty="0">
                <a:solidFill>
                  <a:schemeClr val="accent4">
                    <a:lumMod val="60000"/>
                    <a:lumOff val="40000"/>
                  </a:schemeClr>
                </a:solidFill>
                <a:latin typeface="Garamond" panose="02020404030301010803" pitchFamily="18" charset="0"/>
              </a:rPr>
              <a:t>helping each other made the process much easier and less stressful</a:t>
            </a:r>
            <a:r>
              <a:rPr lang="en-US" dirty="0">
                <a:solidFill>
                  <a:schemeClr val="accent2">
                    <a:lumMod val="60000"/>
                    <a:lumOff val="40000"/>
                  </a:schemeClr>
                </a:solidFill>
                <a:latin typeface="Garamond" panose="02020404030301010803" pitchFamily="18" charset="0"/>
              </a:rPr>
              <a:t>. Also people who knew more in one are than another were able to explain concepts to make the rest more familiar with that concept</a:t>
            </a:r>
            <a:r>
              <a:rPr lang="en-US" dirty="0" smtClean="0">
                <a:solidFill>
                  <a:schemeClr val="accent2">
                    <a:lumMod val="60000"/>
                    <a:lumOff val="40000"/>
                  </a:schemeClr>
                </a:solidFill>
                <a:latin typeface="Garamond" panose="02020404030301010803" pitchFamily="18" charset="0"/>
              </a:rPr>
              <a:t>.”</a:t>
            </a:r>
            <a:endParaRPr lang="en-US" sz="3200" dirty="0">
              <a:solidFill>
                <a:schemeClr val="accent2">
                  <a:lumMod val="60000"/>
                  <a:lumOff val="40000"/>
                </a:schemeClr>
              </a:solidFill>
              <a:latin typeface="Garamond" panose="02020404030301010803" pitchFamily="18" charset="0"/>
              <a:cs typeface="Garamond"/>
            </a:endParaRPr>
          </a:p>
        </p:txBody>
      </p:sp>
      <p:pic>
        <p:nvPicPr>
          <p:cNvPr id="9" name="Picture 8"/>
          <p:cNvPicPr>
            <a:picLocks noChangeAspect="1"/>
          </p:cNvPicPr>
          <p:nvPr/>
        </p:nvPicPr>
        <p:blipFill>
          <a:blip r:embed="rId3"/>
          <a:stretch>
            <a:fillRect/>
          </a:stretch>
        </p:blipFill>
        <p:spPr>
          <a:xfrm>
            <a:off x="7851126" y="1683965"/>
            <a:ext cx="4037099" cy="4086133"/>
          </a:xfrm>
          <a:prstGeom prst="rect">
            <a:avLst/>
          </a:prstGeom>
        </p:spPr>
      </p:pic>
    </p:spTree>
    <p:extLst>
      <p:ext uri="{BB962C8B-B14F-4D97-AF65-F5344CB8AC3E}">
        <p14:creationId xmlns:p14="http://schemas.microsoft.com/office/powerpoint/2010/main" val="140141657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094028" cy="646331"/>
          </a:xfrm>
          <a:prstGeom prst="rect">
            <a:avLst/>
          </a:prstGeom>
          <a:noFill/>
        </p:spPr>
        <p:txBody>
          <a:bodyPr wrap="square" rtlCol="0">
            <a:spAutoFit/>
          </a:bodyPr>
          <a:lstStyle/>
          <a:p>
            <a:r>
              <a:rPr lang="en-US" sz="3600" dirty="0" smtClean="0">
                <a:solidFill>
                  <a:schemeClr val="bg1"/>
                </a:solidFill>
                <a:latin typeface="Garamond"/>
                <a:cs typeface="Garamond"/>
              </a:rPr>
              <a:t>RESULTS:</a:t>
            </a:r>
          </a:p>
        </p:txBody>
      </p:sp>
      <p:sp>
        <p:nvSpPr>
          <p:cNvPr id="6" name="TextBox 5"/>
          <p:cNvSpPr txBox="1"/>
          <p:nvPr/>
        </p:nvSpPr>
        <p:spPr>
          <a:xfrm>
            <a:off x="7967989" y="323165"/>
            <a:ext cx="3803375" cy="1200329"/>
          </a:xfrm>
          <a:prstGeom prst="rect">
            <a:avLst/>
          </a:prstGeom>
          <a:noFill/>
        </p:spPr>
        <p:txBody>
          <a:bodyPr wrap="square" rtlCol="0">
            <a:spAutoFit/>
          </a:bodyPr>
          <a:lstStyle/>
          <a:p>
            <a:pPr algn="ctr"/>
            <a:r>
              <a:rPr lang="en-US" sz="3600" dirty="0" smtClean="0">
                <a:solidFill>
                  <a:schemeClr val="bg1"/>
                </a:solidFill>
                <a:latin typeface="Garamond"/>
                <a:cs typeface="Garamond"/>
              </a:rPr>
              <a:t>Reflection</a:t>
            </a:r>
          </a:p>
          <a:p>
            <a:pPr algn="ctr"/>
            <a:r>
              <a:rPr lang="en-US" sz="3600" dirty="0" smtClean="0">
                <a:solidFill>
                  <a:schemeClr val="bg1"/>
                </a:solidFill>
                <a:latin typeface="Garamond"/>
                <a:cs typeface="Garamond"/>
              </a:rPr>
              <a:t>Responses</a:t>
            </a:r>
          </a:p>
        </p:txBody>
      </p:sp>
      <p:sp>
        <p:nvSpPr>
          <p:cNvPr id="7" name="TextBox 6"/>
          <p:cNvSpPr txBox="1"/>
          <p:nvPr/>
        </p:nvSpPr>
        <p:spPr>
          <a:xfrm>
            <a:off x="-19877" y="639983"/>
            <a:ext cx="7396029" cy="1477328"/>
          </a:xfrm>
          <a:prstGeom prst="rect">
            <a:avLst/>
          </a:prstGeom>
          <a:noFill/>
        </p:spPr>
        <p:txBody>
          <a:bodyPr wrap="square" rtlCol="0">
            <a:spAutoFit/>
          </a:bodyPr>
          <a:lstStyle/>
          <a:p>
            <a:pPr algn="ctr"/>
            <a:r>
              <a:rPr lang="en-US" dirty="0" smtClean="0">
                <a:solidFill>
                  <a:schemeClr val="bg2">
                    <a:lumMod val="50000"/>
                  </a:schemeClr>
                </a:solidFill>
                <a:latin typeface="Garamond" panose="02020404030301010803" pitchFamily="18" charset="0"/>
              </a:rPr>
              <a:t>“The </a:t>
            </a:r>
            <a:r>
              <a:rPr lang="en-US" b="1" dirty="0">
                <a:solidFill>
                  <a:schemeClr val="bg2">
                    <a:lumMod val="50000"/>
                  </a:schemeClr>
                </a:solidFill>
                <a:latin typeface="Garamond" panose="02020404030301010803" pitchFamily="18" charset="0"/>
              </a:rPr>
              <a:t>collaborative learning process was helpful </a:t>
            </a:r>
            <a:r>
              <a:rPr lang="en-US" dirty="0">
                <a:solidFill>
                  <a:schemeClr val="bg2">
                    <a:lumMod val="50000"/>
                  </a:schemeClr>
                </a:solidFill>
                <a:latin typeface="Garamond" panose="02020404030301010803" pitchFamily="18" charset="0"/>
              </a:rPr>
              <a:t>because rather than one person trying to learn everything, dividing up and </a:t>
            </a:r>
            <a:r>
              <a:rPr lang="en-US" b="1" dirty="0">
                <a:solidFill>
                  <a:schemeClr val="bg2">
                    <a:lumMod val="50000"/>
                  </a:schemeClr>
                </a:solidFill>
                <a:latin typeface="Garamond" panose="02020404030301010803" pitchFamily="18" charset="0"/>
              </a:rPr>
              <a:t>helping each other made the process much easier and less stressful</a:t>
            </a:r>
            <a:r>
              <a:rPr lang="en-US" dirty="0">
                <a:solidFill>
                  <a:schemeClr val="bg2">
                    <a:lumMod val="50000"/>
                  </a:schemeClr>
                </a:solidFill>
                <a:latin typeface="Garamond" panose="02020404030301010803" pitchFamily="18" charset="0"/>
              </a:rPr>
              <a:t>. Also people who knew more in one are than another were able to explain concepts to make the rest more familiar with that concept</a:t>
            </a:r>
            <a:r>
              <a:rPr lang="en-US" dirty="0" smtClean="0">
                <a:solidFill>
                  <a:schemeClr val="bg2">
                    <a:lumMod val="50000"/>
                  </a:schemeClr>
                </a:solidFill>
                <a:latin typeface="Garamond" panose="02020404030301010803" pitchFamily="18" charset="0"/>
              </a:rPr>
              <a:t>.”</a:t>
            </a:r>
            <a:endParaRPr lang="en-US" sz="3200" dirty="0">
              <a:solidFill>
                <a:schemeClr val="bg2">
                  <a:lumMod val="50000"/>
                </a:schemeClr>
              </a:solidFill>
              <a:latin typeface="Garamond" panose="02020404030301010803" pitchFamily="18" charset="0"/>
              <a:cs typeface="Garamond"/>
            </a:endParaRPr>
          </a:p>
        </p:txBody>
      </p:sp>
      <p:sp>
        <p:nvSpPr>
          <p:cNvPr id="2" name="Rectangle 1"/>
          <p:cNvSpPr/>
          <p:nvPr/>
        </p:nvSpPr>
        <p:spPr>
          <a:xfrm>
            <a:off x="26504" y="2339025"/>
            <a:ext cx="7372748" cy="923330"/>
          </a:xfrm>
          <a:prstGeom prst="rect">
            <a:avLst/>
          </a:prstGeom>
        </p:spPr>
        <p:txBody>
          <a:bodyPr wrap="square">
            <a:spAutoFit/>
          </a:bodyPr>
          <a:lstStyle/>
          <a:p>
            <a:pPr algn="ctr"/>
            <a:r>
              <a:rPr lang="en-US" dirty="0" smtClean="0">
                <a:solidFill>
                  <a:schemeClr val="accent1">
                    <a:lumMod val="60000"/>
                    <a:lumOff val="40000"/>
                  </a:schemeClr>
                </a:solidFill>
                <a:latin typeface="Garamond" panose="02020404030301010803" pitchFamily="18" charset="0"/>
              </a:rPr>
              <a:t>“Yes, I felt like this was a good process. We were able to combine all of our cards and look at them all together. The </a:t>
            </a:r>
            <a:r>
              <a:rPr lang="en-US" b="1" dirty="0" smtClean="0">
                <a:solidFill>
                  <a:schemeClr val="accent6">
                    <a:lumMod val="60000"/>
                    <a:lumOff val="40000"/>
                  </a:schemeClr>
                </a:solidFill>
                <a:latin typeface="Garamond" panose="02020404030301010803" pitchFamily="18" charset="0"/>
              </a:rPr>
              <a:t>cards will last forever and will be easily assessable to us in the future</a:t>
            </a:r>
            <a:r>
              <a:rPr lang="en-US" dirty="0" smtClean="0">
                <a:solidFill>
                  <a:schemeClr val="accent1">
                    <a:lumMod val="60000"/>
                    <a:lumOff val="40000"/>
                  </a:schemeClr>
                </a:solidFill>
                <a:latin typeface="Garamond" panose="02020404030301010803" pitchFamily="18" charset="0"/>
              </a:rPr>
              <a:t>.”</a:t>
            </a:r>
            <a:endParaRPr lang="en-US" dirty="0">
              <a:solidFill>
                <a:schemeClr val="accent1">
                  <a:lumMod val="60000"/>
                  <a:lumOff val="40000"/>
                </a:schemeClr>
              </a:solidFill>
              <a:latin typeface="Garamond" panose="02020404030301010803" pitchFamily="18" charset="0"/>
            </a:endParaRPr>
          </a:p>
        </p:txBody>
      </p:sp>
      <p:pic>
        <p:nvPicPr>
          <p:cNvPr id="9" name="Picture 8"/>
          <p:cNvPicPr>
            <a:picLocks noChangeAspect="1"/>
          </p:cNvPicPr>
          <p:nvPr/>
        </p:nvPicPr>
        <p:blipFill>
          <a:blip r:embed="rId3"/>
          <a:stretch>
            <a:fillRect/>
          </a:stretch>
        </p:blipFill>
        <p:spPr>
          <a:xfrm>
            <a:off x="7851126" y="1683965"/>
            <a:ext cx="4037099" cy="4086133"/>
          </a:xfrm>
          <a:prstGeom prst="rect">
            <a:avLst/>
          </a:prstGeom>
        </p:spPr>
      </p:pic>
    </p:spTree>
    <p:extLst>
      <p:ext uri="{BB962C8B-B14F-4D97-AF65-F5344CB8AC3E}">
        <p14:creationId xmlns:p14="http://schemas.microsoft.com/office/powerpoint/2010/main" val="3769030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094028" cy="646331"/>
          </a:xfrm>
          <a:prstGeom prst="rect">
            <a:avLst/>
          </a:prstGeom>
          <a:noFill/>
        </p:spPr>
        <p:txBody>
          <a:bodyPr wrap="square" rtlCol="0">
            <a:spAutoFit/>
          </a:bodyPr>
          <a:lstStyle/>
          <a:p>
            <a:r>
              <a:rPr lang="en-US" sz="3600" dirty="0" smtClean="0">
                <a:solidFill>
                  <a:schemeClr val="bg1"/>
                </a:solidFill>
                <a:latin typeface="Garamond"/>
                <a:cs typeface="Garamond"/>
              </a:rPr>
              <a:t>RESULTS:</a:t>
            </a:r>
          </a:p>
        </p:txBody>
      </p:sp>
      <p:sp>
        <p:nvSpPr>
          <p:cNvPr id="6" name="TextBox 5"/>
          <p:cNvSpPr txBox="1"/>
          <p:nvPr/>
        </p:nvSpPr>
        <p:spPr>
          <a:xfrm>
            <a:off x="7967989" y="323165"/>
            <a:ext cx="3803375" cy="1200329"/>
          </a:xfrm>
          <a:prstGeom prst="rect">
            <a:avLst/>
          </a:prstGeom>
          <a:noFill/>
        </p:spPr>
        <p:txBody>
          <a:bodyPr wrap="square" rtlCol="0">
            <a:spAutoFit/>
          </a:bodyPr>
          <a:lstStyle/>
          <a:p>
            <a:pPr algn="ctr"/>
            <a:r>
              <a:rPr lang="en-US" sz="3600" dirty="0" smtClean="0">
                <a:solidFill>
                  <a:schemeClr val="bg1"/>
                </a:solidFill>
                <a:latin typeface="Garamond"/>
                <a:cs typeface="Garamond"/>
              </a:rPr>
              <a:t>Reflection</a:t>
            </a:r>
          </a:p>
          <a:p>
            <a:pPr algn="ctr"/>
            <a:r>
              <a:rPr lang="en-US" sz="3600" dirty="0" smtClean="0">
                <a:solidFill>
                  <a:schemeClr val="bg1"/>
                </a:solidFill>
                <a:latin typeface="Garamond"/>
                <a:cs typeface="Garamond"/>
              </a:rPr>
              <a:t>Responses</a:t>
            </a:r>
          </a:p>
        </p:txBody>
      </p:sp>
      <p:sp>
        <p:nvSpPr>
          <p:cNvPr id="7" name="TextBox 6"/>
          <p:cNvSpPr txBox="1"/>
          <p:nvPr/>
        </p:nvSpPr>
        <p:spPr>
          <a:xfrm>
            <a:off x="-19877" y="639983"/>
            <a:ext cx="7396029" cy="1477328"/>
          </a:xfrm>
          <a:prstGeom prst="rect">
            <a:avLst/>
          </a:prstGeom>
          <a:noFill/>
        </p:spPr>
        <p:txBody>
          <a:bodyPr wrap="square" rtlCol="0">
            <a:spAutoFit/>
          </a:bodyPr>
          <a:lstStyle/>
          <a:p>
            <a:pPr algn="ctr"/>
            <a:r>
              <a:rPr lang="en-US" dirty="0" smtClean="0">
                <a:solidFill>
                  <a:schemeClr val="bg2">
                    <a:lumMod val="50000"/>
                  </a:schemeClr>
                </a:solidFill>
                <a:latin typeface="Garamond" panose="02020404030301010803" pitchFamily="18" charset="0"/>
              </a:rPr>
              <a:t>“The </a:t>
            </a:r>
            <a:r>
              <a:rPr lang="en-US" b="1" dirty="0">
                <a:solidFill>
                  <a:schemeClr val="bg2">
                    <a:lumMod val="50000"/>
                  </a:schemeClr>
                </a:solidFill>
                <a:latin typeface="Garamond" panose="02020404030301010803" pitchFamily="18" charset="0"/>
              </a:rPr>
              <a:t>collaborative learning process was helpful </a:t>
            </a:r>
            <a:r>
              <a:rPr lang="en-US" dirty="0">
                <a:solidFill>
                  <a:schemeClr val="bg2">
                    <a:lumMod val="50000"/>
                  </a:schemeClr>
                </a:solidFill>
                <a:latin typeface="Garamond" panose="02020404030301010803" pitchFamily="18" charset="0"/>
              </a:rPr>
              <a:t>because rather than one person trying to learn everything, dividing up and </a:t>
            </a:r>
            <a:r>
              <a:rPr lang="en-US" b="1" dirty="0">
                <a:solidFill>
                  <a:schemeClr val="bg2">
                    <a:lumMod val="50000"/>
                  </a:schemeClr>
                </a:solidFill>
                <a:latin typeface="Garamond" panose="02020404030301010803" pitchFamily="18" charset="0"/>
              </a:rPr>
              <a:t>helping each other made the process much easier and less stressful</a:t>
            </a:r>
            <a:r>
              <a:rPr lang="en-US" dirty="0">
                <a:solidFill>
                  <a:schemeClr val="bg2">
                    <a:lumMod val="50000"/>
                  </a:schemeClr>
                </a:solidFill>
                <a:latin typeface="Garamond" panose="02020404030301010803" pitchFamily="18" charset="0"/>
              </a:rPr>
              <a:t>. Also people who knew more in one are than another were able to explain concepts to make the rest more familiar with that concept</a:t>
            </a:r>
            <a:r>
              <a:rPr lang="en-US" dirty="0" smtClean="0">
                <a:solidFill>
                  <a:schemeClr val="bg2">
                    <a:lumMod val="50000"/>
                  </a:schemeClr>
                </a:solidFill>
                <a:latin typeface="Garamond" panose="02020404030301010803" pitchFamily="18" charset="0"/>
              </a:rPr>
              <a:t>.”</a:t>
            </a:r>
            <a:endParaRPr lang="en-US" sz="3200" dirty="0">
              <a:solidFill>
                <a:schemeClr val="bg2">
                  <a:lumMod val="50000"/>
                </a:schemeClr>
              </a:solidFill>
              <a:latin typeface="Garamond" panose="02020404030301010803" pitchFamily="18" charset="0"/>
              <a:cs typeface="Garamond"/>
            </a:endParaRPr>
          </a:p>
        </p:txBody>
      </p:sp>
      <p:sp>
        <p:nvSpPr>
          <p:cNvPr id="2" name="Rectangle 1"/>
          <p:cNvSpPr/>
          <p:nvPr/>
        </p:nvSpPr>
        <p:spPr>
          <a:xfrm>
            <a:off x="26504" y="2339025"/>
            <a:ext cx="7372748" cy="923330"/>
          </a:xfrm>
          <a:prstGeom prst="rect">
            <a:avLst/>
          </a:prstGeom>
        </p:spPr>
        <p:txBody>
          <a:bodyPr wrap="square">
            <a:spAutoFit/>
          </a:bodyPr>
          <a:lstStyle/>
          <a:p>
            <a:pPr algn="ctr"/>
            <a:r>
              <a:rPr lang="en-US" dirty="0" smtClean="0">
                <a:solidFill>
                  <a:schemeClr val="bg2">
                    <a:lumMod val="50000"/>
                  </a:schemeClr>
                </a:solidFill>
                <a:latin typeface="Garamond" panose="02020404030301010803" pitchFamily="18" charset="0"/>
              </a:rPr>
              <a:t>“Yes, I felt like this was a good process. We were able to combine all of our cards and look at them all together. The </a:t>
            </a:r>
            <a:r>
              <a:rPr lang="en-US" b="1" dirty="0" smtClean="0">
                <a:solidFill>
                  <a:schemeClr val="bg2">
                    <a:lumMod val="50000"/>
                  </a:schemeClr>
                </a:solidFill>
                <a:latin typeface="Garamond" panose="02020404030301010803" pitchFamily="18" charset="0"/>
              </a:rPr>
              <a:t>cards will last forever and will be easily assessable to us in the future</a:t>
            </a:r>
            <a:r>
              <a:rPr lang="en-US" dirty="0" smtClean="0">
                <a:solidFill>
                  <a:schemeClr val="bg2">
                    <a:lumMod val="50000"/>
                  </a:schemeClr>
                </a:solidFill>
                <a:latin typeface="Garamond" panose="02020404030301010803" pitchFamily="18" charset="0"/>
              </a:rPr>
              <a:t>.”</a:t>
            </a:r>
            <a:endParaRPr lang="en-US" dirty="0">
              <a:solidFill>
                <a:schemeClr val="bg2">
                  <a:lumMod val="50000"/>
                </a:schemeClr>
              </a:solidFill>
              <a:latin typeface="Garamond" panose="02020404030301010803" pitchFamily="18" charset="0"/>
            </a:endParaRPr>
          </a:p>
        </p:txBody>
      </p:sp>
      <p:sp>
        <p:nvSpPr>
          <p:cNvPr id="5" name="Rectangle 4"/>
          <p:cNvSpPr/>
          <p:nvPr/>
        </p:nvSpPr>
        <p:spPr>
          <a:xfrm>
            <a:off x="26503" y="3521129"/>
            <a:ext cx="7341705" cy="1200329"/>
          </a:xfrm>
          <a:prstGeom prst="rect">
            <a:avLst/>
          </a:prstGeom>
        </p:spPr>
        <p:txBody>
          <a:bodyPr wrap="square">
            <a:spAutoFit/>
          </a:bodyPr>
          <a:lstStyle/>
          <a:p>
            <a:pPr algn="ctr"/>
            <a:r>
              <a:rPr lang="en-US" dirty="0" smtClean="0">
                <a:solidFill>
                  <a:srgbClr val="FF99CC"/>
                </a:solidFill>
                <a:latin typeface="Garamond" panose="02020404030301010803" pitchFamily="18" charset="0"/>
              </a:rPr>
              <a:t>“I </a:t>
            </a:r>
            <a:r>
              <a:rPr lang="en-US" dirty="0">
                <a:solidFill>
                  <a:srgbClr val="FF99CC"/>
                </a:solidFill>
                <a:latin typeface="Garamond" panose="02020404030301010803" pitchFamily="18" charset="0"/>
              </a:rPr>
              <a:t>felt that it was </a:t>
            </a:r>
            <a:r>
              <a:rPr lang="en-US" b="1" dirty="0">
                <a:solidFill>
                  <a:srgbClr val="CC99FF"/>
                </a:solidFill>
                <a:latin typeface="Garamond" panose="02020404030301010803" pitchFamily="18" charset="0"/>
              </a:rPr>
              <a:t>helpful if the presenter explained and taught </a:t>
            </a:r>
            <a:r>
              <a:rPr lang="en-US" dirty="0">
                <a:solidFill>
                  <a:srgbClr val="FF99CC"/>
                </a:solidFill>
                <a:latin typeface="Garamond" panose="02020404030301010803" pitchFamily="18" charset="0"/>
              </a:rPr>
              <a:t>more about their cards. However</a:t>
            </a:r>
            <a:r>
              <a:rPr lang="en-US" b="1" dirty="0">
                <a:solidFill>
                  <a:srgbClr val="CC99FF"/>
                </a:solidFill>
                <a:latin typeface="Garamond" panose="02020404030301010803" pitchFamily="18" charset="0"/>
              </a:rPr>
              <a:t>, if the presenter just ran through the cards </a:t>
            </a:r>
            <a:r>
              <a:rPr lang="en-US" dirty="0">
                <a:solidFill>
                  <a:srgbClr val="FF99CC"/>
                </a:solidFill>
                <a:latin typeface="Garamond" panose="02020404030301010803" pitchFamily="18" charset="0"/>
              </a:rPr>
              <a:t>I didn't feel like it was helpful. </a:t>
            </a:r>
            <a:r>
              <a:rPr lang="en-US" b="1" dirty="0">
                <a:solidFill>
                  <a:srgbClr val="CC99FF"/>
                </a:solidFill>
                <a:latin typeface="Garamond" panose="02020404030301010803" pitchFamily="18" charset="0"/>
              </a:rPr>
              <a:t>It could get boring at times </a:t>
            </a:r>
            <a:r>
              <a:rPr lang="en-US" dirty="0">
                <a:solidFill>
                  <a:srgbClr val="FF99CC"/>
                </a:solidFill>
                <a:latin typeface="Garamond" panose="02020404030301010803" pitchFamily="18" charset="0"/>
              </a:rPr>
              <a:t>and I would zone out or not retain any </a:t>
            </a:r>
            <a:r>
              <a:rPr lang="en-US" dirty="0" smtClean="0">
                <a:solidFill>
                  <a:srgbClr val="FF99CC"/>
                </a:solidFill>
                <a:latin typeface="Garamond" panose="02020404030301010803" pitchFamily="18" charset="0"/>
              </a:rPr>
              <a:t>information.”</a:t>
            </a:r>
            <a:endParaRPr lang="en-US" dirty="0">
              <a:solidFill>
                <a:srgbClr val="FF99CC"/>
              </a:solidFill>
              <a:latin typeface="Garamond" panose="02020404030301010803" pitchFamily="18" charset="0"/>
            </a:endParaRPr>
          </a:p>
        </p:txBody>
      </p:sp>
      <p:pic>
        <p:nvPicPr>
          <p:cNvPr id="9" name="Picture 8"/>
          <p:cNvPicPr>
            <a:picLocks noChangeAspect="1"/>
          </p:cNvPicPr>
          <p:nvPr/>
        </p:nvPicPr>
        <p:blipFill>
          <a:blip r:embed="rId3"/>
          <a:stretch>
            <a:fillRect/>
          </a:stretch>
        </p:blipFill>
        <p:spPr>
          <a:xfrm>
            <a:off x="7851126" y="1683965"/>
            <a:ext cx="4037099" cy="4086133"/>
          </a:xfrm>
          <a:prstGeom prst="rect">
            <a:avLst/>
          </a:prstGeom>
        </p:spPr>
      </p:pic>
    </p:spTree>
    <p:extLst>
      <p:ext uri="{BB962C8B-B14F-4D97-AF65-F5344CB8AC3E}">
        <p14:creationId xmlns:p14="http://schemas.microsoft.com/office/powerpoint/2010/main" val="2196072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094028" cy="646331"/>
          </a:xfrm>
          <a:prstGeom prst="rect">
            <a:avLst/>
          </a:prstGeom>
          <a:noFill/>
        </p:spPr>
        <p:txBody>
          <a:bodyPr wrap="square" rtlCol="0">
            <a:spAutoFit/>
          </a:bodyPr>
          <a:lstStyle/>
          <a:p>
            <a:r>
              <a:rPr lang="en-US" sz="3600" dirty="0" smtClean="0">
                <a:solidFill>
                  <a:schemeClr val="bg1"/>
                </a:solidFill>
                <a:latin typeface="Garamond"/>
                <a:cs typeface="Garamond"/>
              </a:rPr>
              <a:t>RESULTS:</a:t>
            </a:r>
          </a:p>
        </p:txBody>
      </p:sp>
      <p:sp>
        <p:nvSpPr>
          <p:cNvPr id="6" name="TextBox 5"/>
          <p:cNvSpPr txBox="1"/>
          <p:nvPr/>
        </p:nvSpPr>
        <p:spPr>
          <a:xfrm>
            <a:off x="7967989" y="323165"/>
            <a:ext cx="3803375" cy="1200329"/>
          </a:xfrm>
          <a:prstGeom prst="rect">
            <a:avLst/>
          </a:prstGeom>
          <a:noFill/>
        </p:spPr>
        <p:txBody>
          <a:bodyPr wrap="square" rtlCol="0">
            <a:spAutoFit/>
          </a:bodyPr>
          <a:lstStyle/>
          <a:p>
            <a:pPr algn="ctr"/>
            <a:r>
              <a:rPr lang="en-US" sz="3600" dirty="0" smtClean="0">
                <a:solidFill>
                  <a:schemeClr val="bg1"/>
                </a:solidFill>
                <a:latin typeface="Garamond"/>
                <a:cs typeface="Garamond"/>
              </a:rPr>
              <a:t>Reflection</a:t>
            </a:r>
          </a:p>
          <a:p>
            <a:pPr algn="ctr"/>
            <a:r>
              <a:rPr lang="en-US" sz="3600" dirty="0" smtClean="0">
                <a:solidFill>
                  <a:schemeClr val="bg1"/>
                </a:solidFill>
                <a:latin typeface="Garamond"/>
                <a:cs typeface="Garamond"/>
              </a:rPr>
              <a:t>Responses</a:t>
            </a:r>
          </a:p>
        </p:txBody>
      </p:sp>
      <p:sp>
        <p:nvSpPr>
          <p:cNvPr id="7" name="TextBox 6"/>
          <p:cNvSpPr txBox="1"/>
          <p:nvPr/>
        </p:nvSpPr>
        <p:spPr>
          <a:xfrm>
            <a:off x="-19877" y="639983"/>
            <a:ext cx="7396029" cy="1477328"/>
          </a:xfrm>
          <a:prstGeom prst="rect">
            <a:avLst/>
          </a:prstGeom>
          <a:noFill/>
        </p:spPr>
        <p:txBody>
          <a:bodyPr wrap="square" rtlCol="0">
            <a:spAutoFit/>
          </a:bodyPr>
          <a:lstStyle/>
          <a:p>
            <a:pPr algn="ctr"/>
            <a:r>
              <a:rPr lang="en-US" dirty="0" smtClean="0">
                <a:solidFill>
                  <a:schemeClr val="bg2">
                    <a:lumMod val="50000"/>
                  </a:schemeClr>
                </a:solidFill>
                <a:latin typeface="Garamond" panose="02020404030301010803" pitchFamily="18" charset="0"/>
              </a:rPr>
              <a:t>“The </a:t>
            </a:r>
            <a:r>
              <a:rPr lang="en-US" b="1" dirty="0">
                <a:solidFill>
                  <a:schemeClr val="bg2">
                    <a:lumMod val="50000"/>
                  </a:schemeClr>
                </a:solidFill>
                <a:latin typeface="Garamond" panose="02020404030301010803" pitchFamily="18" charset="0"/>
              </a:rPr>
              <a:t>collaborative learning process was helpful </a:t>
            </a:r>
            <a:r>
              <a:rPr lang="en-US" dirty="0">
                <a:solidFill>
                  <a:schemeClr val="bg2">
                    <a:lumMod val="50000"/>
                  </a:schemeClr>
                </a:solidFill>
                <a:latin typeface="Garamond" panose="02020404030301010803" pitchFamily="18" charset="0"/>
              </a:rPr>
              <a:t>because rather than one person trying to learn everything, dividing up and </a:t>
            </a:r>
            <a:r>
              <a:rPr lang="en-US" b="1" dirty="0">
                <a:solidFill>
                  <a:schemeClr val="bg2">
                    <a:lumMod val="50000"/>
                  </a:schemeClr>
                </a:solidFill>
                <a:latin typeface="Garamond" panose="02020404030301010803" pitchFamily="18" charset="0"/>
              </a:rPr>
              <a:t>helping each other made the process much easier and less stressful</a:t>
            </a:r>
            <a:r>
              <a:rPr lang="en-US" dirty="0">
                <a:solidFill>
                  <a:schemeClr val="bg2">
                    <a:lumMod val="50000"/>
                  </a:schemeClr>
                </a:solidFill>
                <a:latin typeface="Garamond" panose="02020404030301010803" pitchFamily="18" charset="0"/>
              </a:rPr>
              <a:t>. Also people who knew more in one are than another were able to explain concepts to make the rest more familiar with that concept</a:t>
            </a:r>
            <a:r>
              <a:rPr lang="en-US" dirty="0" smtClean="0">
                <a:solidFill>
                  <a:schemeClr val="bg2">
                    <a:lumMod val="50000"/>
                  </a:schemeClr>
                </a:solidFill>
                <a:latin typeface="Garamond" panose="02020404030301010803" pitchFamily="18" charset="0"/>
              </a:rPr>
              <a:t>.”</a:t>
            </a:r>
            <a:endParaRPr lang="en-US" sz="3200" dirty="0">
              <a:solidFill>
                <a:schemeClr val="bg2">
                  <a:lumMod val="50000"/>
                </a:schemeClr>
              </a:solidFill>
              <a:latin typeface="Garamond" panose="02020404030301010803" pitchFamily="18" charset="0"/>
              <a:cs typeface="Garamond"/>
            </a:endParaRPr>
          </a:p>
        </p:txBody>
      </p:sp>
      <p:sp>
        <p:nvSpPr>
          <p:cNvPr id="2" name="Rectangle 1"/>
          <p:cNvSpPr/>
          <p:nvPr/>
        </p:nvSpPr>
        <p:spPr>
          <a:xfrm>
            <a:off x="26504" y="2339025"/>
            <a:ext cx="7372748" cy="923330"/>
          </a:xfrm>
          <a:prstGeom prst="rect">
            <a:avLst/>
          </a:prstGeom>
        </p:spPr>
        <p:txBody>
          <a:bodyPr wrap="square">
            <a:spAutoFit/>
          </a:bodyPr>
          <a:lstStyle/>
          <a:p>
            <a:pPr algn="ctr"/>
            <a:r>
              <a:rPr lang="en-US" dirty="0" smtClean="0">
                <a:solidFill>
                  <a:schemeClr val="bg2">
                    <a:lumMod val="50000"/>
                  </a:schemeClr>
                </a:solidFill>
                <a:latin typeface="Garamond" panose="02020404030301010803" pitchFamily="18" charset="0"/>
              </a:rPr>
              <a:t>“Yes, I felt like this was a good process. We were able to combine all of our cards and look at them all together. The </a:t>
            </a:r>
            <a:r>
              <a:rPr lang="en-US" b="1" dirty="0" smtClean="0">
                <a:solidFill>
                  <a:schemeClr val="bg2">
                    <a:lumMod val="50000"/>
                  </a:schemeClr>
                </a:solidFill>
                <a:latin typeface="Garamond" panose="02020404030301010803" pitchFamily="18" charset="0"/>
              </a:rPr>
              <a:t>cards will last forever and will be easily assessable to us in the future</a:t>
            </a:r>
            <a:r>
              <a:rPr lang="en-US" dirty="0" smtClean="0">
                <a:solidFill>
                  <a:schemeClr val="bg2">
                    <a:lumMod val="50000"/>
                  </a:schemeClr>
                </a:solidFill>
                <a:latin typeface="Garamond" panose="02020404030301010803" pitchFamily="18" charset="0"/>
              </a:rPr>
              <a:t>.”</a:t>
            </a:r>
            <a:endParaRPr lang="en-US" dirty="0">
              <a:solidFill>
                <a:schemeClr val="bg2">
                  <a:lumMod val="50000"/>
                </a:schemeClr>
              </a:solidFill>
              <a:latin typeface="Garamond" panose="02020404030301010803" pitchFamily="18" charset="0"/>
            </a:endParaRPr>
          </a:p>
        </p:txBody>
      </p:sp>
      <p:sp>
        <p:nvSpPr>
          <p:cNvPr id="5" name="Rectangle 4"/>
          <p:cNvSpPr/>
          <p:nvPr/>
        </p:nvSpPr>
        <p:spPr>
          <a:xfrm>
            <a:off x="26503" y="3521129"/>
            <a:ext cx="7341705" cy="1200329"/>
          </a:xfrm>
          <a:prstGeom prst="rect">
            <a:avLst/>
          </a:prstGeom>
        </p:spPr>
        <p:txBody>
          <a:bodyPr wrap="square">
            <a:spAutoFit/>
          </a:bodyPr>
          <a:lstStyle/>
          <a:p>
            <a:pPr algn="ctr"/>
            <a:r>
              <a:rPr lang="en-US" dirty="0" smtClean="0">
                <a:solidFill>
                  <a:schemeClr val="bg2">
                    <a:lumMod val="50000"/>
                  </a:schemeClr>
                </a:solidFill>
                <a:latin typeface="Garamond" panose="02020404030301010803" pitchFamily="18" charset="0"/>
              </a:rPr>
              <a:t>“I </a:t>
            </a:r>
            <a:r>
              <a:rPr lang="en-US" dirty="0">
                <a:solidFill>
                  <a:schemeClr val="bg2">
                    <a:lumMod val="50000"/>
                  </a:schemeClr>
                </a:solidFill>
                <a:latin typeface="Garamond" panose="02020404030301010803" pitchFamily="18" charset="0"/>
              </a:rPr>
              <a:t>felt that it was </a:t>
            </a:r>
            <a:r>
              <a:rPr lang="en-US" b="1" dirty="0">
                <a:solidFill>
                  <a:schemeClr val="bg2">
                    <a:lumMod val="50000"/>
                  </a:schemeClr>
                </a:solidFill>
                <a:latin typeface="Garamond" panose="02020404030301010803" pitchFamily="18" charset="0"/>
              </a:rPr>
              <a:t>helpful if the presenter explained and taught </a:t>
            </a:r>
            <a:r>
              <a:rPr lang="en-US" dirty="0">
                <a:solidFill>
                  <a:schemeClr val="bg2">
                    <a:lumMod val="50000"/>
                  </a:schemeClr>
                </a:solidFill>
                <a:latin typeface="Garamond" panose="02020404030301010803" pitchFamily="18" charset="0"/>
              </a:rPr>
              <a:t>more about their cards. However</a:t>
            </a:r>
            <a:r>
              <a:rPr lang="en-US" b="1" dirty="0">
                <a:solidFill>
                  <a:schemeClr val="bg2">
                    <a:lumMod val="50000"/>
                  </a:schemeClr>
                </a:solidFill>
                <a:latin typeface="Garamond" panose="02020404030301010803" pitchFamily="18" charset="0"/>
              </a:rPr>
              <a:t>, if the presenter just ran through the cards </a:t>
            </a:r>
            <a:r>
              <a:rPr lang="en-US" dirty="0">
                <a:solidFill>
                  <a:schemeClr val="bg2">
                    <a:lumMod val="50000"/>
                  </a:schemeClr>
                </a:solidFill>
                <a:latin typeface="Garamond" panose="02020404030301010803" pitchFamily="18" charset="0"/>
              </a:rPr>
              <a:t>I didn't feel like it was helpful. </a:t>
            </a:r>
            <a:r>
              <a:rPr lang="en-US" b="1" dirty="0">
                <a:solidFill>
                  <a:schemeClr val="bg2">
                    <a:lumMod val="50000"/>
                  </a:schemeClr>
                </a:solidFill>
                <a:latin typeface="Garamond" panose="02020404030301010803" pitchFamily="18" charset="0"/>
              </a:rPr>
              <a:t>It could get boring at times </a:t>
            </a:r>
            <a:r>
              <a:rPr lang="en-US" dirty="0">
                <a:solidFill>
                  <a:schemeClr val="bg2">
                    <a:lumMod val="50000"/>
                  </a:schemeClr>
                </a:solidFill>
                <a:latin typeface="Garamond" panose="02020404030301010803" pitchFamily="18" charset="0"/>
              </a:rPr>
              <a:t>and I would zone out or not retain any </a:t>
            </a:r>
            <a:r>
              <a:rPr lang="en-US" dirty="0" smtClean="0">
                <a:solidFill>
                  <a:schemeClr val="bg2">
                    <a:lumMod val="50000"/>
                  </a:schemeClr>
                </a:solidFill>
                <a:latin typeface="Garamond" panose="02020404030301010803" pitchFamily="18" charset="0"/>
              </a:rPr>
              <a:t>information.”</a:t>
            </a:r>
            <a:endParaRPr lang="en-US" dirty="0">
              <a:solidFill>
                <a:schemeClr val="bg2">
                  <a:lumMod val="50000"/>
                </a:schemeClr>
              </a:solidFill>
              <a:latin typeface="Garamond" panose="02020404030301010803" pitchFamily="18" charset="0"/>
            </a:endParaRPr>
          </a:p>
        </p:txBody>
      </p:sp>
      <p:sp>
        <p:nvSpPr>
          <p:cNvPr id="8" name="Rectangle 7"/>
          <p:cNvSpPr/>
          <p:nvPr/>
        </p:nvSpPr>
        <p:spPr>
          <a:xfrm>
            <a:off x="17274" y="4892935"/>
            <a:ext cx="7430122" cy="1754326"/>
          </a:xfrm>
          <a:prstGeom prst="rect">
            <a:avLst/>
          </a:prstGeom>
        </p:spPr>
        <p:txBody>
          <a:bodyPr wrap="square">
            <a:spAutoFit/>
          </a:bodyPr>
          <a:lstStyle/>
          <a:p>
            <a:pPr algn="ctr"/>
            <a:r>
              <a:rPr lang="en-US" dirty="0" smtClean="0">
                <a:solidFill>
                  <a:srgbClr val="66FF99"/>
                </a:solidFill>
                <a:latin typeface="Garamond" panose="02020404030301010803" pitchFamily="18" charset="0"/>
              </a:rPr>
              <a:t>“We </a:t>
            </a:r>
            <a:r>
              <a:rPr lang="en-US" dirty="0">
                <a:solidFill>
                  <a:srgbClr val="66FF99"/>
                </a:solidFill>
                <a:latin typeface="Garamond" panose="02020404030301010803" pitchFamily="18" charset="0"/>
              </a:rPr>
              <a:t>spent 8am-6pm on art making and 8am-7:30pm on art history. I felt very </a:t>
            </a:r>
            <a:r>
              <a:rPr lang="en-US" b="1" dirty="0">
                <a:solidFill>
                  <a:schemeClr val="accent4">
                    <a:lumMod val="60000"/>
                    <a:lumOff val="40000"/>
                  </a:schemeClr>
                </a:solidFill>
                <a:latin typeface="Garamond" panose="02020404030301010803" pitchFamily="18" charset="0"/>
              </a:rPr>
              <a:t>tired the last couple of </a:t>
            </a:r>
            <a:r>
              <a:rPr lang="en-US" b="1" dirty="0" smtClean="0">
                <a:solidFill>
                  <a:schemeClr val="accent4">
                    <a:lumMod val="60000"/>
                    <a:lumOff val="40000"/>
                  </a:schemeClr>
                </a:solidFill>
                <a:latin typeface="Garamond" panose="02020404030301010803" pitchFamily="18" charset="0"/>
              </a:rPr>
              <a:t>hours</a:t>
            </a:r>
            <a:r>
              <a:rPr lang="en-US" dirty="0" smtClean="0">
                <a:solidFill>
                  <a:srgbClr val="66FF99"/>
                </a:solidFill>
                <a:latin typeface="Garamond" panose="02020404030301010803" pitchFamily="18" charset="0"/>
              </a:rPr>
              <a:t>….I </a:t>
            </a:r>
            <a:r>
              <a:rPr lang="en-US" dirty="0">
                <a:solidFill>
                  <a:srgbClr val="66FF99"/>
                </a:solidFill>
                <a:latin typeface="Garamond" panose="02020404030301010803" pitchFamily="18" charset="0"/>
              </a:rPr>
              <a:t>feel that we covered all of the necessary content, excluding safety and hazardous materials. I also feel that we did the best method of studying by using quiz-let but </a:t>
            </a:r>
            <a:r>
              <a:rPr lang="en-US" b="1" dirty="0">
                <a:solidFill>
                  <a:schemeClr val="accent4">
                    <a:lumMod val="60000"/>
                    <a:lumOff val="40000"/>
                  </a:schemeClr>
                </a:solidFill>
                <a:latin typeface="Garamond" panose="02020404030301010803" pitchFamily="18" charset="0"/>
              </a:rPr>
              <a:t>maybe we could walk around the art classes to look at the machines and materials in the rooms that we have. Being able to see and feel things really helps me </a:t>
            </a:r>
            <a:r>
              <a:rPr lang="en-US" b="1" dirty="0" smtClean="0">
                <a:solidFill>
                  <a:schemeClr val="accent4">
                    <a:lumMod val="60000"/>
                    <a:lumOff val="40000"/>
                  </a:schemeClr>
                </a:solidFill>
                <a:latin typeface="Garamond" panose="02020404030301010803" pitchFamily="18" charset="0"/>
              </a:rPr>
              <a:t>learn</a:t>
            </a:r>
            <a:r>
              <a:rPr lang="en-US" dirty="0" smtClean="0">
                <a:solidFill>
                  <a:srgbClr val="66FF99"/>
                </a:solidFill>
                <a:latin typeface="Garamond" panose="02020404030301010803" pitchFamily="18" charset="0"/>
              </a:rPr>
              <a:t>”</a:t>
            </a:r>
            <a:endParaRPr lang="en-US" dirty="0">
              <a:solidFill>
                <a:srgbClr val="66FF99"/>
              </a:solidFill>
              <a:latin typeface="Garamond" panose="02020404030301010803" pitchFamily="18" charset="0"/>
            </a:endParaRPr>
          </a:p>
        </p:txBody>
      </p:sp>
      <p:pic>
        <p:nvPicPr>
          <p:cNvPr id="9" name="Picture 8"/>
          <p:cNvPicPr>
            <a:picLocks noChangeAspect="1"/>
          </p:cNvPicPr>
          <p:nvPr/>
        </p:nvPicPr>
        <p:blipFill>
          <a:blip r:embed="rId3"/>
          <a:stretch>
            <a:fillRect/>
          </a:stretch>
        </p:blipFill>
        <p:spPr>
          <a:xfrm>
            <a:off x="7851126" y="1683965"/>
            <a:ext cx="4037099" cy="4086133"/>
          </a:xfrm>
          <a:prstGeom prst="rect">
            <a:avLst/>
          </a:prstGeom>
        </p:spPr>
      </p:pic>
    </p:spTree>
    <p:extLst>
      <p:ext uri="{BB962C8B-B14F-4D97-AF65-F5344CB8AC3E}">
        <p14:creationId xmlns:p14="http://schemas.microsoft.com/office/powerpoint/2010/main" val="36826993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1106</Words>
  <Application>Microsoft Office PowerPoint</Application>
  <PresentationFormat>Widescreen</PresentationFormat>
  <Paragraphs>153</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katbaker</dc:creator>
  <cp:lastModifiedBy>katbaker</cp:lastModifiedBy>
  <cp:revision>20</cp:revision>
  <dcterms:created xsi:type="dcterms:W3CDTF">2019-03-06T20:35:14Z</dcterms:created>
  <dcterms:modified xsi:type="dcterms:W3CDTF">2019-03-08T17:13:24Z</dcterms:modified>
</cp:coreProperties>
</file>